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696" r:id="rId2"/>
    <p:sldId id="1018" r:id="rId3"/>
    <p:sldId id="1022" r:id="rId4"/>
    <p:sldId id="1047" r:id="rId5"/>
    <p:sldId id="1025" r:id="rId6"/>
    <p:sldId id="1021" r:id="rId7"/>
    <p:sldId id="1024" r:id="rId8"/>
    <p:sldId id="1040" r:id="rId9"/>
    <p:sldId id="1020" r:id="rId10"/>
    <p:sldId id="1026" r:id="rId11"/>
    <p:sldId id="1027" r:id="rId12"/>
    <p:sldId id="1028" r:id="rId13"/>
    <p:sldId id="1030" r:id="rId14"/>
    <p:sldId id="1031" r:id="rId15"/>
    <p:sldId id="1032" r:id="rId16"/>
    <p:sldId id="1033" r:id="rId17"/>
    <p:sldId id="1041" r:id="rId18"/>
    <p:sldId id="1029" r:id="rId19"/>
    <p:sldId id="1034" r:id="rId20"/>
    <p:sldId id="1035" r:id="rId21"/>
    <p:sldId id="1036" r:id="rId22"/>
    <p:sldId id="1037" r:id="rId23"/>
    <p:sldId id="1038" r:id="rId24"/>
    <p:sldId id="1042" r:id="rId25"/>
    <p:sldId id="1039" r:id="rId26"/>
    <p:sldId id="1043" r:id="rId27"/>
    <p:sldId id="1044" r:id="rId28"/>
    <p:sldId id="1045" r:id="rId29"/>
    <p:sldId id="1046" r:id="rId30"/>
    <p:sldId id="916" r:id="rId31"/>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6" userDrawn="1">
          <p15:clr>
            <a:srgbClr val="A4A3A4"/>
          </p15:clr>
        </p15:guide>
        <p15:guide id="2" pos="38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B0F0"/>
    <a:srgbClr val="0070C0"/>
    <a:srgbClr val="DFF1F2"/>
    <a:srgbClr val="A3D6D9"/>
    <a:srgbClr val="004586"/>
    <a:srgbClr val="1C2948"/>
    <a:srgbClr val="FBBCA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8" autoAdjust="0"/>
    <p:restoredTop sz="84491" autoAdjust="0"/>
  </p:normalViewPr>
  <p:slideViewPr>
    <p:cSldViewPr snapToGrid="0" showGuides="1">
      <p:cViewPr varScale="1">
        <p:scale>
          <a:sx n="117" d="100"/>
          <a:sy n="117" d="100"/>
        </p:scale>
        <p:origin x="114" y="480"/>
      </p:cViewPr>
      <p:guideLst>
        <p:guide orient="horz" pos="2266"/>
        <p:guide pos="381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2025/4/15</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假设</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𝑋</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都服从正态分布，那么</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𝑃</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𝑋</m:t>
                    </m:r>
                    <m:r>
                      <a:rPr lang="en-US" altLang="zh-CN" sz="1200" i="1" kern="1200">
                        <a:solidFill>
                          <a:schemeClr val="tx1"/>
                        </a:solidFill>
                        <a:effectLst/>
                        <a:latin typeface="Cambria Math" panose="02040503050406030204" pitchFamily="18" charset="0"/>
                        <a:ea typeface="宋体" panose="02010600030101010101" pitchFamily="2" charset="-122"/>
                        <a:cs typeface="+mn-cs"/>
                      </a:rPr>
                      <m:t>&lt;5,</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r>
                      <a:rPr lang="en-US" altLang="zh-CN" sz="1200" i="1" kern="1200">
                        <a:solidFill>
                          <a:schemeClr val="tx1"/>
                        </a:solidFill>
                        <a:effectLst/>
                        <a:latin typeface="Cambria Math" panose="02040503050406030204" pitchFamily="18" charset="0"/>
                        <a:ea typeface="宋体" panose="02010600030101010101" pitchFamily="2" charset="-122"/>
                        <a:cs typeface="+mn-cs"/>
                      </a:rPr>
                      <m:t>&lt;0)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就是一个联合概率，表示</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r>
                      <a:rPr lang="en-US" altLang="zh-CN" sz="1200" i="1" kern="1200">
                        <a:solidFill>
                          <a:schemeClr val="tx1"/>
                        </a:solidFill>
                        <a:effectLst/>
                        <a:latin typeface="Cambria Math" panose="02040503050406030204" pitchFamily="18" charset="0"/>
                        <a:ea typeface="宋体" panose="02010600030101010101" pitchFamily="2" charset="-122"/>
                        <a:cs typeface="+mn-cs"/>
                      </a:rPr>
                      <m:t>&lt;5,</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r>
                      <a:rPr lang="en-US" altLang="zh-CN" sz="1200" i="1" kern="1200">
                        <a:solidFill>
                          <a:schemeClr val="tx1"/>
                        </a:solidFill>
                        <a:effectLst/>
                        <a:latin typeface="Cambria Math" panose="02040503050406030204" pitchFamily="18" charset="0"/>
                        <a:ea typeface="宋体" panose="02010600030101010101" pitchFamily="2" charset="-122"/>
                        <a:cs typeface="+mn-cs"/>
                      </a:rPr>
                      <m:t>&lt;0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两个条件同时成立的概率。表示两个事件共同发生的概率。</a:t>
                </a:r>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10" r="9" b="12"/>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假设</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𝑋</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都服从正态分布，那么</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𝑃</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𝑋</m:t>
                    </m:r>
                    <m:r>
                      <a:rPr lang="en-US" altLang="zh-CN" sz="1200" i="1" kern="1200">
                        <a:solidFill>
                          <a:schemeClr val="tx1"/>
                        </a:solidFill>
                        <a:effectLst/>
                        <a:latin typeface="Cambria Math" panose="02040503050406030204" pitchFamily="18" charset="0"/>
                        <a:ea typeface="宋体" panose="02010600030101010101" pitchFamily="2" charset="-122"/>
                        <a:cs typeface="+mn-cs"/>
                      </a:rPr>
                      <m:t>&lt;5,</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r>
                      <a:rPr lang="en-US" altLang="zh-CN" sz="1200" i="1" kern="1200">
                        <a:solidFill>
                          <a:schemeClr val="tx1"/>
                        </a:solidFill>
                        <a:effectLst/>
                        <a:latin typeface="Cambria Math" panose="02040503050406030204" pitchFamily="18" charset="0"/>
                        <a:ea typeface="宋体" panose="02010600030101010101" pitchFamily="2" charset="-122"/>
                        <a:cs typeface="+mn-cs"/>
                      </a:rPr>
                      <m:t>&lt;0)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就是一个联合概率，表示</a:t>
                </a:r>
                <a14:m>
                  <m:oMath xmlns:m="http://schemas.openxmlformats.org/officeDocument/2006/math">
                    <m:r>
                      <a:rPr lang="en-US" altLang="zh-CN" sz="1200" i="1" kern="1200">
                        <a:solidFill>
                          <a:schemeClr val="tx1"/>
                        </a:solidFill>
                        <a:effectLst/>
                        <a:latin typeface="Cambria Math" panose="02040503050406030204" pitchFamily="18" charset="0"/>
                        <a:ea typeface="宋体" panose="02010600030101010101" pitchFamily="2" charset="-122"/>
                        <a:cs typeface="+mn-cs"/>
                      </a:rPr>
                      <m:t>𝑥</m:t>
                    </m:r>
                    <m:r>
                      <a:rPr lang="en-US" altLang="zh-CN" sz="1200" i="1" kern="1200">
                        <a:solidFill>
                          <a:schemeClr val="tx1"/>
                        </a:solidFill>
                        <a:effectLst/>
                        <a:latin typeface="Cambria Math" panose="02040503050406030204" pitchFamily="18" charset="0"/>
                        <a:ea typeface="宋体" panose="02010600030101010101" pitchFamily="2" charset="-122"/>
                        <a:cs typeface="+mn-cs"/>
                      </a:rPr>
                      <m:t>&lt;5,</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𝑌</m:t>
                    </m:r>
                    <m:r>
                      <a:rPr lang="en-US" altLang="zh-CN" sz="1200" i="1" kern="1200">
                        <a:solidFill>
                          <a:schemeClr val="tx1"/>
                        </a:solidFill>
                        <a:effectLst/>
                        <a:latin typeface="Cambria Math" panose="02040503050406030204" pitchFamily="18" charset="0"/>
                        <a:ea typeface="宋体" panose="02010600030101010101" pitchFamily="2" charset="-122"/>
                        <a:cs typeface="+mn-cs"/>
                      </a:rPr>
                      <m:t>&lt;0</m:t>
                    </m:r>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两个条件同时成立的概率。表示两个事件共同发生的概率。</a:t>
                </a:r>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10" r="9" b="12"/>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3"/>
          <a:srcRect t="15490" b="23685"/>
          <a:stretch>
            <a:fillRect/>
          </a:stretch>
        </p:blipFill>
        <p:spPr>
          <a:xfrm>
            <a:off x="0" y="0"/>
            <a:ext cx="12192000" cy="3002280"/>
          </a:xfrm>
          <a:prstGeom prst="rect">
            <a:avLst/>
          </a:prstGeom>
        </p:spPr>
      </p:pic>
      <p:sp>
        <p:nvSpPr>
          <p:cNvPr id="9230" name="矩形 13"/>
          <p:cNvSpPr>
            <a:spLocks noChangeArrowheads="1"/>
          </p:cNvSpPr>
          <p:nvPr/>
        </p:nvSpPr>
        <p:spPr bwMode="auto">
          <a:xfrm>
            <a:off x="5200631" y="4962165"/>
            <a:ext cx="2459990" cy="460375"/>
          </a:xfrm>
          <a:prstGeom prst="rect">
            <a:avLst/>
          </a:prstGeom>
          <a:noFill/>
          <a:ln w="9525">
            <a:noFill/>
            <a:miter lim="800000"/>
          </a:ln>
        </p:spPr>
        <p:txBody>
          <a:bodyPr wrap="square">
            <a:spAutoFit/>
          </a:bodyPr>
          <a:lstStyle/>
          <a:p>
            <a:pPr eaLnBrk="1" hangingPunct="1"/>
            <a:r>
              <a:rPr lang="en-US" altLang="zh-CN" sz="2400" b="1" dirty="0">
                <a:latin typeface="Times New Roman" panose="02020603050405020304" pitchFamily="18" charset="0"/>
                <a:ea typeface="微软雅黑" panose="020B0503020204020204" pitchFamily="34" charset="-122"/>
              </a:rPr>
              <a:t>2025</a:t>
            </a:r>
            <a:r>
              <a:rPr lang="zh-CN" altLang="en-US" sz="2400" b="1" dirty="0">
                <a:latin typeface="Times New Roman" panose="02020603050405020304" pitchFamily="18" charset="0"/>
                <a:ea typeface="微软雅黑" panose="020B0503020204020204" pitchFamily="34" charset="-122"/>
              </a:rPr>
              <a:t>年</a:t>
            </a:r>
            <a:r>
              <a:rPr lang="en-US" altLang="zh-CN" sz="2400" b="1" dirty="0">
                <a:latin typeface="Times New Roman" panose="02020603050405020304" pitchFamily="18" charset="0"/>
                <a:ea typeface="微软雅黑" panose="020B0503020204020204" pitchFamily="34" charset="-122"/>
              </a:rPr>
              <a:t>4</a:t>
            </a:r>
            <a:r>
              <a:rPr lang="zh-CN" altLang="zh-CN" sz="2400" b="1" dirty="0">
                <a:latin typeface="Times New Roman" panose="02020603050405020304" pitchFamily="18" charset="0"/>
                <a:ea typeface="微软雅黑" panose="020B0503020204020204" pitchFamily="34" charset="-122"/>
              </a:rPr>
              <a:t>月</a:t>
            </a:r>
          </a:p>
        </p:txBody>
      </p:sp>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第</a:t>
            </a:r>
            <a:r>
              <a:rPr lang="en-US" altLang="zh-CN" sz="4800" dirty="0">
                <a:solidFill>
                  <a:schemeClr val="bg1"/>
                </a:solidFill>
                <a:latin typeface="微软雅黑" panose="020B0503020204020204" pitchFamily="34" charset="-122"/>
                <a:ea typeface="微软雅黑" panose="020B0503020204020204" pitchFamily="34" charset="-122"/>
                <a:sym typeface="+mn-ea"/>
              </a:rPr>
              <a:t>5</a:t>
            </a:r>
            <a:r>
              <a:rPr lang="zh-CN" altLang="en-US" sz="4800" dirty="0">
                <a:solidFill>
                  <a:schemeClr val="bg1"/>
                </a:solidFill>
                <a:latin typeface="微软雅黑" panose="020B0503020204020204" pitchFamily="34" charset="-122"/>
                <a:ea typeface="微软雅黑" panose="020B0503020204020204" pitchFamily="34" charset="-122"/>
                <a:sym typeface="+mn-ea"/>
              </a:rPr>
              <a:t>章</a:t>
            </a:r>
            <a:r>
              <a:rPr lang="en-US" altLang="zh-CN" sz="4800" dirty="0">
                <a:solidFill>
                  <a:schemeClr val="bg1"/>
                </a:solidFill>
                <a:latin typeface="微软雅黑" panose="020B0503020204020204" pitchFamily="34" charset="-122"/>
                <a:ea typeface="微软雅黑" panose="020B0503020204020204" pitchFamily="34" charset="-122"/>
                <a:sym typeface="+mn-ea"/>
              </a:rPr>
              <a:t> </a:t>
            </a:r>
            <a:r>
              <a:rPr lang="zh-CN" altLang="en-US" sz="4800" dirty="0">
                <a:solidFill>
                  <a:schemeClr val="bg1"/>
                </a:solidFill>
                <a:latin typeface="微软雅黑" panose="020B0503020204020204" pitchFamily="34" charset="-122"/>
                <a:ea typeface="微软雅黑" panose="020B0503020204020204" pitchFamily="34" charset="-122"/>
                <a:sym typeface="+mn-ea"/>
              </a:rPr>
              <a:t>朴素贝叶斯分类器</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r>
              <a:rPr lang="zh-CN" altLang="en-US" sz="2400" dirty="0">
                <a:solidFill>
                  <a:schemeClr val="bg1"/>
                </a:solidFill>
                <a:latin typeface="微软雅黑" panose="020B0503020204020204" pitchFamily="34" charset="-122"/>
                <a:ea typeface="微软雅黑" panose="020B0503020204020204" pitchFamily="34" charset="-122"/>
                <a:sym typeface="+mn-ea"/>
              </a:rPr>
              <a:t>秦雪敏</a:t>
            </a:r>
            <a:endParaRPr lang="zh-CN" altLang="en-US" sz="2400" dirty="0">
              <a:solidFill>
                <a:schemeClr val="bg1"/>
              </a:solidFill>
              <a:latin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4" name="矩形 3"/>
              <p:cNvSpPr/>
              <p:nvPr/>
            </p:nvSpPr>
            <p:spPr>
              <a:xfrm>
                <a:off x="668338" y="1738952"/>
                <a:ext cx="10200017" cy="3909083"/>
              </a:xfrm>
              <a:prstGeom prst="rect">
                <a:avLst/>
              </a:prstGeom>
            </p:spPr>
            <p:txBody>
              <a:bodyPr wrap="square">
                <a:spAutoFit/>
              </a:bodyPr>
              <a:lstStyle/>
              <a:p>
                <a:pPr>
                  <a:lnSpc>
                    <a:spcPct val="150000"/>
                  </a:lnSpc>
                  <a:spcAft>
                    <a:spcPts val="0"/>
                  </a:spcAft>
                </a:pPr>
                <a:r>
                  <a:rPr lang="en-US" altLang="zh-CN" sz="2800" b="1" dirty="0">
                    <a:latin typeface="+mj-ea"/>
                  </a:rPr>
                  <a:t>2</a:t>
                </a:r>
                <a:r>
                  <a:rPr lang="zh-CN" altLang="zh-CN" sz="2800" b="1" dirty="0">
                    <a:latin typeface="+mj-ea"/>
                  </a:rPr>
                  <a:t>．朴素贝叶斯法的基本假设是条件独立性</a:t>
                </a:r>
                <a:r>
                  <a:rPr lang="zh-CN" altLang="en-US" sz="2800" b="1" dirty="0">
                    <a:latin typeface="+mj-ea"/>
                  </a:rPr>
                  <a:t>。</a:t>
                </a:r>
                <a:endParaRPr lang="en-US" altLang="zh-CN" sz="2800" b="1" dirty="0">
                  <a:latin typeface="+mj-ea"/>
                </a:endParaRPr>
              </a:p>
              <a:p>
                <a:pPr>
                  <a:lnSpc>
                    <a:spcPct val="150000"/>
                  </a:lnSpc>
                  <a:spcAft>
                    <a:spcPts val="0"/>
                  </a:spcAft>
                </a:pPr>
                <a:r>
                  <a:rPr lang="en-US" altLang="zh-CN" dirty="0">
                    <a:latin typeface="+mj-ea"/>
                  </a:rPr>
                  <a:t> </a:t>
                </a:r>
                <a14:m>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P</m:t>
                          </m:r>
                          <m:r>
                            <a:rPr lang="en-US" altLang="zh-CN">
                              <a:latin typeface="Cambria Math" panose="02040503050406030204" pitchFamily="18" charset="0"/>
                            </a:rPr>
                            <m:t>(</m:t>
                          </m:r>
                          <m:r>
                            <m:rPr>
                              <m:sty m:val="p"/>
                            </m:rPr>
                            <a:rPr lang="en-US" altLang="zh-CN">
                              <a:latin typeface="Cambria Math" panose="02040503050406030204" pitchFamily="18" charset="0"/>
                            </a:rPr>
                            <m:t>X</m:t>
                          </m:r>
                        </m:e>
                        <m:e>
                          <m:r>
                            <a:rPr lang="en-US" altLang="zh-CN">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k</m:t>
                              </m:r>
                            </m:sub>
                          </m:sSub>
                          <m:r>
                            <a:rPr lang="en-US" altLang="zh-CN">
                              <a:latin typeface="Cambria Math" panose="02040503050406030204" pitchFamily="18" charset="0"/>
                            </a:rPr>
                            <m:t>)=</m:t>
                          </m:r>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x</m:t>
                                  </m:r>
                                </m:e>
                                <m:sup>
                                  <m:r>
                                    <a:rPr lang="en-US" altLang="zh-CN">
                                      <a:latin typeface="Cambria Math" panose="02040503050406030204" pitchFamily="18" charset="0"/>
                                    </a:rPr>
                                    <m:t>(1)</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x</m:t>
                                  </m:r>
                                </m:e>
                                <m:sup>
                                  <m:r>
                                    <a:rPr lang="en-US" altLang="zh-CN">
                                      <a:latin typeface="Cambria Math" panose="02040503050406030204" pitchFamily="18" charset="0"/>
                                    </a:rPr>
                                    <m:t>(</m:t>
                                  </m:r>
                                  <m:r>
                                    <m:rPr>
                                      <m:sty m:val="p"/>
                                    </m:rPr>
                                    <a:rPr lang="en-US" altLang="zh-CN">
                                      <a:latin typeface="Cambria Math" panose="02040503050406030204" pitchFamily="18" charset="0"/>
                                    </a:rPr>
                                    <m:t>n</m:t>
                                  </m:r>
                                  <m:r>
                                    <a:rPr lang="en-US" altLang="zh-CN">
                                      <a:latin typeface="Cambria Math" panose="02040503050406030204" pitchFamily="18" charset="0"/>
                                    </a:rPr>
                                    <m:t>)</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y</m:t>
                                  </m:r>
                                </m:e>
                                <m:sup>
                                  <m:r>
                                    <m:rPr>
                                      <m:sty m:val="p"/>
                                    </m:rPr>
                                    <a:rPr lang="en-US" altLang="zh-CN">
                                      <a:latin typeface="Cambria Math" panose="02040503050406030204" pitchFamily="18" charset="0"/>
                                    </a:rPr>
                                    <m:t>k</m:t>
                                  </m:r>
                                </m:sup>
                              </m:sSup>
                            </m:e>
                          </m:d>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m:rPr>
                                  <m:sty m:val="p"/>
                                </m:rPr>
                                <a:rPr lang="en-US" altLang="zh-CN">
                                  <a:latin typeface="Cambria Math" panose="02040503050406030204" pitchFamily="18" charset="0"/>
                                </a:rPr>
                                <m:t>j</m:t>
                              </m:r>
                              <m:r>
                                <a:rPr lang="en-US" altLang="zh-CN">
                                  <a:latin typeface="Cambria Math" panose="02040503050406030204" pitchFamily="18" charset="0"/>
                                </a:rPr>
                                <m:t>=1</m:t>
                              </m:r>
                            </m:sub>
                            <m:sup>
                              <m:r>
                                <m:rPr>
                                  <m:sty m:val="p"/>
                                </m:rPr>
                                <a:rPr lang="en-US" altLang="zh-CN">
                                  <a:latin typeface="Cambria Math" panose="02040503050406030204" pitchFamily="18" charset="0"/>
                                </a:rPr>
                                <m:t>n</m:t>
                              </m:r>
                            </m:sup>
                            <m:e>
                              <m:r>
                                <m:rPr>
                                  <m:sty m:val="p"/>
                                </m:rPr>
                                <a:rPr lang="en-US" altLang="zh-CN">
                                  <a:latin typeface="Cambria Math" panose="02040503050406030204" pitchFamily="18" charset="0"/>
                                </a:rPr>
                                <m:t>P</m:t>
                              </m:r>
                            </m:e>
                          </m:nary>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x</m:t>
                                  </m:r>
                                </m:e>
                                <m:sup>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a:latin typeface="Cambria Math" panose="02040503050406030204" pitchFamily="18" charset="0"/>
                                    </a:rPr>
                                    <m:t>)</m:t>
                                  </m:r>
                                </m:sup>
                              </m:sSup>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k</m:t>
                                  </m:r>
                                </m:sub>
                              </m:sSub>
                            </m:e>
                          </m:d>
                        </m:e>
                      </m:mr>
                      <m:mr>
                        <m:e/>
                        <m:e/>
                      </m:mr>
                    </m:m>
                  </m:oMath>
                </a14:m>
                <a:endParaRPr lang="en-US" altLang="zh-CN" dirty="0">
                  <a:latin typeface="+mj-ea"/>
                </a:endParaRPr>
              </a:p>
              <a:p>
                <a:pPr>
                  <a:lnSpc>
                    <a:spcPct val="150000"/>
                  </a:lnSpc>
                  <a:spcAft>
                    <a:spcPts val="0"/>
                  </a:spcAft>
                </a:pPr>
                <a14:m>
                  <m:oMath xmlns:m="http://schemas.openxmlformats.org/officeDocument/2006/math">
                    <m:sSub>
                      <m:sSubPr>
                        <m:ctrlPr>
                          <a:rPr lang="zh-CN" altLang="zh-CN" i="1">
                            <a:latin typeface="Cambria Math" panose="02040503050406030204" pitchFamily="18" charset="0"/>
                          </a:rPr>
                        </m:ctrlPr>
                      </m:sSubPr>
                      <m:e>
                        <m:r>
                          <m:rPr>
                            <m:sty m:val="p"/>
                          </m:rPr>
                          <a:rPr lang="en-US" altLang="zh-CN" b="0" i="1">
                            <a:latin typeface="Cambria Math" panose="02040503050406030204" pitchFamily="18" charset="0"/>
                          </a:rPr>
                          <m:t>c</m:t>
                        </m:r>
                      </m:e>
                      <m:sub>
                        <m:r>
                          <m:rPr>
                            <m:sty m:val="p"/>
                          </m:rPr>
                          <a:rPr lang="en-US" altLang="zh-CN" b="0" i="1">
                            <a:latin typeface="Cambria Math" panose="02040503050406030204" pitchFamily="18" charset="0"/>
                          </a:rPr>
                          <m:t>k</m:t>
                        </m:r>
                      </m:sub>
                    </m:sSub>
                  </m:oMath>
                </a14:m>
                <a:r>
                  <a:rPr lang="zh-CN" altLang="zh-CN" dirty="0">
                    <a:latin typeface="+mj-ea"/>
                  </a:rPr>
                  <a:t>代表类别，</a:t>
                </a:r>
                <a14:m>
                  <m:oMath xmlns:m="http://schemas.openxmlformats.org/officeDocument/2006/math">
                    <m:r>
                      <m:rPr>
                        <m:sty m:val="p"/>
                      </m:rPr>
                      <a:rPr lang="en-US" altLang="zh-CN" b="0" i="1">
                        <a:latin typeface="Cambria Math" panose="02040503050406030204" pitchFamily="18" charset="0"/>
                      </a:rPr>
                      <m:t>k</m:t>
                    </m:r>
                  </m:oMath>
                </a14:m>
                <a:r>
                  <a:rPr lang="zh-CN" altLang="zh-CN" dirty="0">
                    <a:latin typeface="+mj-ea"/>
                  </a:rPr>
                  <a:t>代表类别个数。</a:t>
                </a:r>
              </a:p>
              <a:p>
                <a:pPr>
                  <a:lnSpc>
                    <a:spcPct val="150000"/>
                  </a:lnSpc>
                  <a:spcAft>
                    <a:spcPts val="0"/>
                  </a:spcAft>
                </a:pPr>
                <a:r>
                  <a:rPr lang="zh-CN" altLang="zh-CN" dirty="0">
                    <a:latin typeface="+mj-ea"/>
                  </a:rPr>
                  <a:t>这是一个较强的假设。由于这一假设，模型包含的条件概率的数量大为减少，朴素贝叶斯法的学习与预测大为简化。因而朴素贝叶斯法高效，且易于实现。其缺点是分类的性能不一定很高。</a:t>
                </a:r>
              </a:p>
            </p:txBody>
          </p:sp>
        </mc:Choice>
        <mc:Fallback xmlns="">
          <p:sp>
            <p:nvSpPr>
              <p:cNvPr id="4" name="矩形 3"/>
              <p:cNvSpPr>
                <a:spLocks noRot="1" noChangeAspect="1" noMove="1" noResize="1" noEditPoints="1" noAdjustHandles="1" noChangeArrowheads="1" noChangeShapeType="1" noTextEdit="1"/>
              </p:cNvSpPr>
              <p:nvPr/>
            </p:nvSpPr>
            <p:spPr>
              <a:xfrm>
                <a:off x="668338" y="1738952"/>
                <a:ext cx="10200017" cy="3909083"/>
              </a:xfrm>
              <a:prstGeom prst="rect">
                <a:avLst/>
              </a:prstGeom>
              <a:blipFill rotWithShape="1">
                <a:blip r:embed="rId3"/>
                <a:stretch>
                  <a:fillRect l="-3" t="-8" r="3" b="9"/>
                </a:stretch>
              </a:blipFill>
            </p:spPr>
            <p:txBody>
              <a:bodyPr/>
              <a:lstStyle/>
              <a:p>
                <a:r>
                  <a:rPr lang="zh-CN" altLang="en-US">
                    <a:noFill/>
                  </a:rPr>
                  <a:t> </a:t>
                </a:r>
              </a:p>
            </p:txBody>
          </p:sp>
        </mc:Fallback>
      </mc:AlternateContent>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p:sp>
        <p:nvSpPr>
          <p:cNvPr id="3" name="矩形 2"/>
          <p:cNvSpPr/>
          <p:nvPr/>
        </p:nvSpPr>
        <p:spPr>
          <a:xfrm>
            <a:off x="668338" y="1428666"/>
            <a:ext cx="11085047" cy="662554"/>
          </a:xfrm>
          <a:prstGeom prst="rect">
            <a:avLst/>
          </a:prstGeom>
        </p:spPr>
        <p:txBody>
          <a:bodyPr wrap="square">
            <a:spAutoFit/>
          </a:bodyPr>
          <a:lstStyle/>
          <a:p>
            <a:pPr>
              <a:lnSpc>
                <a:spcPct val="150000"/>
              </a:lnSpc>
              <a:spcAft>
                <a:spcPts val="0"/>
              </a:spcAft>
            </a:pPr>
            <a:r>
              <a:rPr lang="en-US" altLang="zh-CN" sz="2800" b="1" dirty="0">
                <a:latin typeface="+mj-ea"/>
              </a:rPr>
              <a:t>3</a:t>
            </a:r>
            <a:r>
              <a:rPr lang="zh-CN" altLang="zh-CN" sz="2800" b="1" dirty="0">
                <a:latin typeface="+mj-ea"/>
              </a:rPr>
              <a:t>．朴素贝叶斯法利用贝叶斯定理与学到的联合概率模型进行分类预测</a:t>
            </a:r>
          </a:p>
        </p:txBody>
      </p:sp>
      <mc:AlternateContent xmlns:mc="http://schemas.openxmlformats.org/markup-compatibility/2006" xmlns:a14="http://schemas.microsoft.com/office/drawing/2010/main">
        <mc:Choice Requires="a14">
          <p:sp>
            <p:nvSpPr>
              <p:cNvPr id="6" name="矩形 5"/>
              <p:cNvSpPr/>
              <p:nvPr/>
            </p:nvSpPr>
            <p:spPr>
              <a:xfrm>
                <a:off x="884663" y="2471536"/>
                <a:ext cx="10422673" cy="3416320"/>
              </a:xfrm>
              <a:prstGeom prst="rect">
                <a:avLst/>
              </a:prstGeom>
            </p:spPr>
            <p:txBody>
              <a:bodyPr wrap="square" anchor="ctr">
                <a:spAutoFit/>
              </a:bodyPr>
              <a:lstStyle/>
              <a:p>
                <a:pPr>
                  <a:lnSpc>
                    <a:spcPct val="150000"/>
                  </a:lnSpc>
                  <a:spcAft>
                    <a:spcPts val="0"/>
                  </a:spcAft>
                </a:pPr>
                <a:r>
                  <a:rPr lang="zh-CN" altLang="zh-CN" kern="100" dirty="0">
                    <a:latin typeface="+mj-ea"/>
                    <a:ea typeface="+mj-ea"/>
                  </a:rPr>
                  <a:t>我们要求的是</a:t>
                </a:r>
                <a14:m>
                  <m:oMath xmlns:m="http://schemas.openxmlformats.org/officeDocument/2006/math">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oMath>
                </a14:m>
                <a:r>
                  <a:rPr lang="zh-CN" altLang="zh-CN" kern="100" dirty="0">
                    <a:latin typeface="+mj-ea"/>
                    <a:ea typeface="+mj-ea"/>
                  </a:rPr>
                  <a:t>，根据生成模型定义我们可以求</a:t>
                </a:r>
                <a14:m>
                  <m:oMath xmlns:m="http://schemas.openxmlformats.org/officeDocument/2006/math">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oMath>
                </a14:m>
                <a:r>
                  <a:rPr lang="zh-CN" altLang="zh-CN" kern="100" dirty="0">
                    <a:latin typeface="+mj-ea"/>
                    <a:ea typeface="+mj-ea"/>
                  </a:rPr>
                  <a:t>和</a:t>
                </a:r>
                <a14:m>
                  <m:oMath xmlns:m="http://schemas.openxmlformats.org/officeDocument/2006/math">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oMath>
                </a14:m>
                <a:r>
                  <a:rPr lang="zh-CN" altLang="zh-CN" kern="100" dirty="0">
                    <a:latin typeface="+mj-ea"/>
                    <a:ea typeface="+mj-ea"/>
                  </a:rPr>
                  <a:t>假设中的特征是条件独立的。这个称作朴素贝叶斯假设。 形式化表示为，（如果给定</a:t>
                </a:r>
                <a14:m>
                  <m:oMath xmlns:m="http://schemas.openxmlformats.org/officeDocument/2006/math">
                    <m:r>
                      <a:rPr lang="en-US" altLang="zh-CN" i="1" kern="100" smtClean="0">
                        <a:latin typeface="Cambria Math" panose="02040503050406030204" pitchFamily="18" charset="0"/>
                        <a:ea typeface="+mj-ea"/>
                      </a:rPr>
                      <m:t>𝑍</m:t>
                    </m:r>
                  </m:oMath>
                </a14:m>
                <a:r>
                  <a:rPr lang="zh-CN" altLang="zh-CN" kern="100" dirty="0">
                    <a:latin typeface="+mj-ea"/>
                    <a:ea typeface="+mj-ea"/>
                  </a:rPr>
                  <a:t>的情况下，</a:t>
                </a:r>
                <a14:m>
                  <m:oMath xmlns:m="http://schemas.openxmlformats.org/officeDocument/2006/math">
                    <m:r>
                      <a:rPr lang="en-US" altLang="zh-CN" i="1" kern="100" smtClean="0">
                        <a:latin typeface="Cambria Math" panose="02040503050406030204" pitchFamily="18" charset="0"/>
                        <a:ea typeface="+mj-ea"/>
                      </a:rPr>
                      <m:t>𝑋</m:t>
                    </m:r>
                  </m:oMath>
                </a14:m>
                <a:r>
                  <a:rPr lang="zh-CN" altLang="zh-CN" kern="100" dirty="0">
                    <a:latin typeface="+mj-ea"/>
                    <a:ea typeface="+mj-ea"/>
                  </a:rPr>
                  <a:t>和</a:t>
                </a:r>
                <a14:m>
                  <m:oMath xmlns:m="http://schemas.openxmlformats.org/officeDocument/2006/math">
                    <m:r>
                      <a:rPr lang="en-US" altLang="zh-CN" i="1" kern="100" smtClean="0">
                        <a:latin typeface="Cambria Math" panose="02040503050406030204" pitchFamily="18" charset="0"/>
                        <a:ea typeface="+mj-ea"/>
                      </a:rPr>
                      <m:t>𝑌</m:t>
                    </m:r>
                  </m:oMath>
                </a14:m>
                <a:r>
                  <a:rPr lang="zh-CN" altLang="zh-CN" kern="100" dirty="0">
                    <a:latin typeface="+mj-ea"/>
                    <a:ea typeface="+mj-ea"/>
                  </a:rPr>
                  <a:t>条件独立）：</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𝑍</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𝑍</m:t>
                      </m:r>
                      <m:r>
                        <a:rPr lang="en-US" altLang="zh-CN" i="1" kern="100" smtClean="0">
                          <a:latin typeface="Cambria Math" panose="02040503050406030204" pitchFamily="18" charset="0"/>
                          <a:ea typeface="+mj-ea"/>
                        </a:rPr>
                        <m:t>)</m:t>
                      </m:r>
                    </m:oMath>
                  </m:oMathPara>
                </a14:m>
                <a:endParaRPr lang="zh-CN" altLang="zh-CN" kern="100" dirty="0">
                  <a:latin typeface="+mj-ea"/>
                  <a:ea typeface="+mj-ea"/>
                </a:endParaRPr>
              </a:p>
              <a:p>
                <a:pPr algn="just">
                  <a:lnSpc>
                    <a:spcPct val="150000"/>
                  </a:lnSpc>
                  <a:spcAft>
                    <a:spcPts val="0"/>
                  </a:spcAft>
                </a:pPr>
                <a:r>
                  <a:rPr lang="zh-CN" altLang="zh-CN" kern="100" dirty="0">
                    <a:latin typeface="+mj-ea"/>
                    <a:ea typeface="+mj-ea"/>
                  </a:rPr>
                  <a:t>也可以表示为：</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𝑍</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𝑋</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𝑍</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𝑃</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𝑌</m:t>
                      </m:r>
                      <m:r>
                        <a:rPr lang="en-US" altLang="zh-CN" i="1" kern="100" smtClean="0">
                          <a:latin typeface="Cambria Math" panose="02040503050406030204" pitchFamily="18" charset="0"/>
                          <a:ea typeface="+mj-ea"/>
                        </a:rPr>
                        <m:t>|</m:t>
                      </m:r>
                      <m:r>
                        <a:rPr lang="en-US" altLang="zh-CN" i="1" kern="100" smtClean="0">
                          <a:latin typeface="Cambria Math" panose="02040503050406030204" pitchFamily="18" charset="0"/>
                          <a:ea typeface="+mj-ea"/>
                        </a:rPr>
                        <m:t>𝑍</m:t>
                      </m:r>
                      <m:r>
                        <a:rPr lang="en-US" altLang="zh-CN" i="1" kern="100" smtClean="0">
                          <a:latin typeface="Cambria Math" panose="02040503050406030204" pitchFamily="18" charset="0"/>
                          <a:ea typeface="+mj-ea"/>
                        </a:rPr>
                        <m:t>)</m:t>
                      </m:r>
                    </m:oMath>
                  </m:oMathPara>
                </a14:m>
                <a:endParaRPr lang="zh-CN" altLang="zh-CN" kern="100" dirty="0">
                  <a:latin typeface="+mj-ea"/>
                  <a:ea typeface="+mj-ea"/>
                </a:endParaRPr>
              </a:p>
            </p:txBody>
          </p:sp>
        </mc:Choice>
        <mc:Fallback xmlns="">
          <p:sp>
            <p:nvSpPr>
              <p:cNvPr id="6" name="矩形 5"/>
              <p:cNvSpPr>
                <a:spLocks noRot="1" noChangeAspect="1" noMove="1" noResize="1" noEditPoints="1" noAdjustHandles="1" noChangeArrowheads="1" noChangeShapeType="1" noTextEdit="1"/>
              </p:cNvSpPr>
              <p:nvPr/>
            </p:nvSpPr>
            <p:spPr>
              <a:xfrm>
                <a:off x="884663" y="2471536"/>
                <a:ext cx="10422673" cy="3416320"/>
              </a:xfrm>
              <a:prstGeom prst="rect">
                <a:avLst/>
              </a:prstGeom>
              <a:blipFill rotWithShape="1">
                <a:blip r:embed="rId3"/>
                <a:stretch>
                  <a:fillRect l="-1" t="-3" r="5" b="4"/>
                </a:stretch>
              </a:blipFill>
            </p:spPr>
            <p:txBody>
              <a:bodyPr/>
              <a:lstStyle/>
              <a:p>
                <a:r>
                  <a:rPr lang="zh-CN" altLang="en-US">
                    <a:noFill/>
                  </a:rPr>
                  <a:t> </a:t>
                </a:r>
              </a:p>
            </p:txBody>
          </p:sp>
        </mc:Fallback>
      </mc:AlternateContent>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4" name="矩形 3"/>
              <p:cNvSpPr/>
              <p:nvPr/>
            </p:nvSpPr>
            <p:spPr>
              <a:xfrm>
                <a:off x="851209" y="1374082"/>
                <a:ext cx="10322313" cy="2265877"/>
              </a:xfrm>
              <a:prstGeom prst="rect">
                <a:avLst/>
              </a:prstGeom>
            </p:spPr>
            <p:txBody>
              <a:bodyPr wrap="square">
                <a:spAutoFit/>
              </a:bodyPr>
              <a:lstStyle/>
              <a:p>
                <a:pPr indent="266700" algn="just">
                  <a:lnSpc>
                    <a:spcPct val="150000"/>
                  </a:lnSpc>
                  <a:spcAft>
                    <a:spcPts val="0"/>
                  </a:spcAft>
                </a:pPr>
                <a:r>
                  <a:rPr lang="zh-CN" altLang="zh-CN" kern="100" dirty="0">
                    <a:latin typeface="+mj-ea"/>
                    <a:ea typeface="+mj-ea"/>
                  </a:rPr>
                  <a:t>用于文本分类的朴素贝叶斯模型，这个模型称作多值伯努利事件模型。</a:t>
                </a:r>
                <a:endParaRPr lang="en-US" altLang="zh-CN" kern="100" dirty="0">
                  <a:latin typeface="+mj-ea"/>
                  <a:ea typeface="+mj-ea"/>
                </a:endParaRPr>
              </a:p>
              <a:p>
                <a:pPr indent="266700" algn="just">
                  <a:lnSpc>
                    <a:spcPct val="150000"/>
                  </a:lnSpc>
                  <a:spcAft>
                    <a:spcPts val="0"/>
                  </a:spcAft>
                </a:pPr>
                <a:r>
                  <a:rPr lang="zh-CN" altLang="zh-CN" kern="100" dirty="0">
                    <a:latin typeface="+mj-ea"/>
                    <a:ea typeface="+mj-ea"/>
                  </a:rPr>
                  <a:t>在这个模型中，我们首先随机选定了邮件的类型</a:t>
                </a:r>
                <a14:m>
                  <m:oMath xmlns:m="http://schemas.openxmlformats.org/officeDocument/2006/math">
                    <m:r>
                      <a:rPr lang="en-US" altLang="zh-CN" i="1" kern="100">
                        <a:latin typeface="Cambria Math" panose="02040503050406030204" pitchFamily="18" charset="0"/>
                        <a:ea typeface="+mj-ea"/>
                      </a:rPr>
                      <m:t>𝑝</m:t>
                    </m:r>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oMath>
                </a14:m>
                <a:r>
                  <a:rPr lang="zh-CN" altLang="zh-CN" kern="100" dirty="0">
                    <a:latin typeface="+mj-ea"/>
                    <a:ea typeface="+mj-ea"/>
                  </a:rPr>
                  <a:t>，然后一个人翻阅词典</a:t>
                </a:r>
                <a:r>
                  <a:rPr lang="zh-CN" altLang="en-US" kern="100" dirty="0">
                    <a:latin typeface="+mj-ea"/>
                    <a:ea typeface="+mj-ea"/>
                  </a:rPr>
                  <a:t>的所有词</a:t>
                </a:r>
                <a:r>
                  <a:rPr lang="zh-CN" altLang="zh-CN" kern="100" dirty="0">
                    <a:latin typeface="+mj-ea"/>
                    <a:ea typeface="+mj-ea"/>
                  </a:rPr>
                  <a:t>，随机决定一个词是否出现依照概率</a:t>
                </a:r>
                <a14:m>
                  <m:oMath xmlns:m="http://schemas.openxmlformats.org/officeDocument/2006/math">
                    <m:r>
                      <a:rPr lang="en-US" altLang="zh-CN" i="1" kern="100">
                        <a:latin typeface="Cambria Math" panose="02040503050406030204" pitchFamily="18" charset="0"/>
                        <a:ea typeface="+mj-ea"/>
                      </a:rPr>
                      <m:t>𝑝</m:t>
                    </m:r>
                    <m:r>
                      <a:rPr lang="en-US" altLang="zh-CN" i="1" kern="100">
                        <a:latin typeface="Cambria Math" panose="02040503050406030204" pitchFamily="18" charset="0"/>
                        <a:ea typeface="+mj-ea"/>
                      </a:rPr>
                      <m:t>(</m:t>
                    </m:r>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𝑥</m:t>
                        </m:r>
                      </m:e>
                      <m:sup>
                        <m:r>
                          <a:rPr lang="en-US" altLang="zh-CN" i="1" kern="100">
                            <a:latin typeface="Cambria Math" panose="02040503050406030204" pitchFamily="18" charset="0"/>
                            <a:ea typeface="+mj-ea"/>
                          </a:rPr>
                          <m:t>(1)</m:t>
                        </m:r>
                      </m:sup>
                    </m:sSup>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oMath>
                </a14:m>
                <a:r>
                  <a:rPr lang="zh-CN" altLang="en-US" kern="100" dirty="0">
                    <a:latin typeface="+mj-ea"/>
                  </a:rPr>
                  <a:t>，</a:t>
                </a:r>
                <a:r>
                  <a:rPr lang="zh-CN" altLang="zh-CN" kern="100" dirty="0">
                    <a:latin typeface="+mj-ea"/>
                  </a:rPr>
                  <a:t>出现标示为</a:t>
                </a:r>
                <a:r>
                  <a:rPr lang="en-US" altLang="zh-CN" kern="100" dirty="0">
                    <a:latin typeface="+mj-ea"/>
                  </a:rPr>
                  <a:t>1</a:t>
                </a:r>
                <a:r>
                  <a:rPr lang="zh-CN" altLang="zh-CN" kern="100" dirty="0">
                    <a:latin typeface="+mj-ea"/>
                  </a:rPr>
                  <a:t>，否则标示为</a:t>
                </a:r>
                <a:r>
                  <a:rPr lang="en-US" altLang="zh-CN" kern="100" dirty="0">
                    <a:latin typeface="+mj-ea"/>
                  </a:rPr>
                  <a:t>0 </a:t>
                </a:r>
                <a:r>
                  <a:rPr lang="zh-CN" altLang="zh-CN" kern="100" dirty="0">
                    <a:latin typeface="+mj-ea"/>
                    <a:ea typeface="+mj-ea"/>
                  </a:rPr>
                  <a:t>。假设有</a:t>
                </a:r>
                <a:r>
                  <a:rPr lang="en-US" altLang="zh-CN" kern="100" dirty="0">
                    <a:latin typeface="+mj-ea"/>
                    <a:ea typeface="+mj-ea"/>
                  </a:rPr>
                  <a:t>50000</a:t>
                </a:r>
                <a:r>
                  <a:rPr lang="zh-CN" altLang="zh-CN" kern="100" dirty="0">
                    <a:latin typeface="+mj-ea"/>
                    <a:ea typeface="+mj-ea"/>
                  </a:rPr>
                  <a:t>个单词，那么这封邮件的概率可以表示为：</a:t>
                </a:r>
                <a:endParaRPr lang="zh-CN" altLang="zh-CN" kern="100" dirty="0">
                  <a:latin typeface="Times New Roman" panose="02020603050405020304" pitchFamily="18" charset="0"/>
                  <a:ea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851209" y="1374082"/>
                <a:ext cx="10322313" cy="2265877"/>
              </a:xfrm>
              <a:prstGeom prst="rect">
                <a:avLst/>
              </a:prstGeom>
              <a:blipFill rotWithShape="1">
                <a:blip r:embed="rId3"/>
                <a:stretch>
                  <a:fillRect l="-3" t="-25" r="1" b="-11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68338" y="3769025"/>
                <a:ext cx="11426283" cy="1796774"/>
              </a:xfrm>
              <a:prstGeom prst="rect">
                <a:avLst/>
              </a:prstGeom>
            </p:spPr>
            <p:txBody>
              <a:bodyPr wrap="square">
                <a:spAutoFit/>
              </a:bodyPr>
              <a:lstStyle/>
              <a:p>
                <a:pPr indent="266700" algn="dist">
                  <a:lnSpc>
                    <a:spcPct val="150000"/>
                  </a:lnSpc>
                  <a:spcAft>
                    <a:spcPts val="0"/>
                  </a:spcAft>
                </a:pPr>
                <a14:m>
                  <m:oMath xmlns:m="http://schemas.openxmlformats.org/officeDocument/2006/math">
                    <m:d>
                      <m:dPr>
                        <m:begChr m:val=""/>
                        <m:endChr m:val=""/>
                        <m:ctrlPr>
                          <a:rPr lang="zh-CN" altLang="zh-CN" i="1" kern="10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i="1" kern="100">
                                <a:latin typeface="Cambria Math" panose="02040503050406030204" pitchFamily="18" charset="0"/>
                                <a:ea typeface="Cambria Math" panose="02040503050406030204" pitchFamily="18" charset="0"/>
                              </a:rPr>
                            </m:ctrlPr>
                          </m:mPr>
                          <m:mr>
                            <m:e/>
                          </m:mr>
                          <m:mr>
                            <m:e>
                              <m:r>
                                <a:rPr lang="en-US" altLang="zh-CN" i="1" kern="100">
                                  <a:latin typeface="Cambria Math" panose="02040503050406030204" pitchFamily="18" charset="0"/>
                                  <a:ea typeface="宋体" panose="02010600030101010101" pitchFamily="2" charset="-122"/>
                                </a:rPr>
                                <m:t> =</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(2)</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(3)</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(2)</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(50000)</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(49999)</m:t>
                                  </m:r>
                                </m:sup>
                              </m:sSup>
                              <m:r>
                                <a:rPr lang="en-US" altLang="zh-CN" i="1" kern="100">
                                  <a:latin typeface="Cambria Math" panose="02040503050406030204" pitchFamily="18" charset="0"/>
                                  <a:ea typeface="宋体" panose="02010600030101010101" pitchFamily="2" charset="-122"/>
                                </a:rPr>
                                <m:t>)</m:t>
                              </m:r>
                            </m:e>
                          </m:mr>
                          <m:mr>
                            <m:e>
                              <m:r>
                                <a:rPr lang="en-US" altLang="zh-CN" i="1" kern="100">
                                  <a:latin typeface="Cambria Math" panose="02040503050406030204" pitchFamily="18" charset="0"/>
                                  <a:ea typeface="宋体" panose="02010600030101010101" pitchFamily="2" charset="-122"/>
                                </a:rPr>
                                <m:t> </m:t>
                              </m:r>
                            </m:e>
                          </m:mr>
                          <m:mr>
                            <m:e>
                              <m:r>
                                <a:rPr lang="en-US" altLang="zh-CN" i="1" kern="100">
                                  <a:latin typeface="Cambria Math" panose="02040503050406030204" pitchFamily="18" charset="0"/>
                                  <a:ea typeface="宋体" panose="02010600030101010101" pitchFamily="2" charset="-122"/>
                                </a:rPr>
                                <m:t> </m:t>
                              </m:r>
                            </m:e>
                          </m:mr>
                        </m:m>
                      </m:e>
                    </m:d>
                  </m:oMath>
                </a14:m>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68338" y="3769025"/>
                <a:ext cx="11426283" cy="1796774"/>
              </a:xfrm>
              <a:prstGeom prst="rect">
                <a:avLst/>
              </a:prstGeom>
              <a:blipFill rotWithShape="1">
                <a:blip r:embed="rId4"/>
                <a:stretch>
                  <a:fillRect l="-3" t="-17" r="4" b="-9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02033" y="3978351"/>
                <a:ext cx="30228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(50000)</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502033" y="3978351"/>
                <a:ext cx="3022814" cy="476990"/>
              </a:xfrm>
              <a:prstGeom prst="rect">
                <a:avLst/>
              </a:prstGeom>
              <a:blipFill rotWithShape="1">
                <a:blip r:embed="rId5"/>
                <a:stretch>
                  <a:fillRect l="-9" t="-16" r="16"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139336" y="5060514"/>
                <a:ext cx="6330003"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(1)</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(2)</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𝑝</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(3)</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r>
                        <a:rPr lang="en-US" altLang="zh-CN" i="1" kern="100" smtClean="0">
                          <a:latin typeface="Cambria Math" panose="02040503050406030204" pitchFamily="18" charset="0"/>
                          <a:ea typeface="宋体" panose="02010600030101010101" pitchFamily="2" charset="-122"/>
                        </a:rPr>
                        <m:t>𝑝</m:t>
                      </m:r>
                      <m:r>
                        <a:rPr lang="en-US" altLang="zh-CN" i="1" kern="100" smtClean="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(50000)</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139336" y="5060514"/>
                <a:ext cx="6330003" cy="476990"/>
              </a:xfrm>
              <a:prstGeom prst="rect">
                <a:avLst/>
              </a:prstGeom>
              <a:blipFill rotWithShape="1">
                <a:blip r:embed="rId6"/>
                <a:stretch>
                  <a:fillRect l="-2" t="-42" r="7" b="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36689" y="5537504"/>
                <a:ext cx="2322879"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m:t>
                      </m:r>
                      <m:nary>
                        <m:naryPr>
                          <m:chr m:val="∏"/>
                          <m:limLoc m:val="undOvr"/>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𝑖</m:t>
                          </m:r>
                          <m:r>
                            <a:rPr lang="en-US" altLang="zh-CN" i="1" kern="100">
                              <a:latin typeface="Cambria Math" panose="02040503050406030204" pitchFamily="18" charset="0"/>
                              <a:ea typeface="宋体" panose="02010600030101010101" pitchFamily="2" charset="-122"/>
                            </a:rPr>
                            <m:t>=1</m:t>
                          </m:r>
                        </m:sub>
                        <m:sup>
                          <m:r>
                            <a:rPr lang="en-US" altLang="zh-CN" i="1" kern="100">
                              <a:latin typeface="Cambria Math" panose="02040503050406030204" pitchFamily="18" charset="0"/>
                              <a:ea typeface="宋体" panose="02010600030101010101" pitchFamily="2" charset="-122"/>
                            </a:rPr>
                            <m:t>𝑚</m:t>
                          </m:r>
                        </m:sup>
                        <m:e>
                          <m:r>
                            <a:rPr lang="en-US" altLang="zh-CN" i="1" kern="100">
                              <a:latin typeface="Cambria Math" panose="02040503050406030204" pitchFamily="18" charset="0"/>
                              <a:ea typeface="宋体" panose="02010600030101010101" pitchFamily="2" charset="-122"/>
                            </a:rPr>
                            <m:t>𝑝</m:t>
                          </m:r>
                        </m:e>
                      </m:nary>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𝑖</m:t>
                          </m:r>
                          <m:r>
                            <a:rPr lang="en-US" altLang="zh-CN" i="1" kern="100">
                              <a:latin typeface="Cambria Math" panose="02040503050406030204" pitchFamily="18" charset="0"/>
                              <a:ea typeface="宋体" panose="02010600030101010101" pitchFamily="2" charset="-122"/>
                            </a:rPr>
                            <m:t>)</m:t>
                          </m:r>
                        </m:sup>
                      </m:s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𝑦</m:t>
                      </m:r>
                      <m:r>
                        <a:rPr lang="en-US" altLang="zh-CN" i="1" kern="100">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136689" y="5537504"/>
                <a:ext cx="2322879" cy="1100558"/>
              </a:xfrm>
              <a:prstGeom prst="rect">
                <a:avLst/>
              </a:prstGeom>
              <a:blipFill rotWithShape="1">
                <a:blip r:embed="rId7"/>
                <a:stretch>
                  <a:fillRect l="-2" t="-28" r="4" b="37"/>
                </a:stretch>
              </a:blipFill>
            </p:spPr>
            <p:txBody>
              <a:bodyPr/>
              <a:lstStyle/>
              <a:p>
                <a:r>
                  <a:rPr lang="zh-CN" altLang="en-US">
                    <a:noFill/>
                  </a:rPr>
                  <a:t> </a:t>
                </a:r>
              </a:p>
            </p:txBody>
          </p:sp>
        </mc:Fallback>
      </mc:AlternateContent>
    </p:spTree>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828907" y="1664334"/>
                <a:ext cx="8549268" cy="3356432"/>
              </a:xfrm>
              <a:prstGeom prst="rect">
                <a:avLst/>
              </a:prstGeom>
            </p:spPr>
            <p:txBody>
              <a:bodyPr wrap="square">
                <a:spAutoFit/>
              </a:bodyPr>
              <a:lstStyle/>
              <a:p>
                <a:pPr indent="266700" algn="just">
                  <a:lnSpc>
                    <a:spcPct val="150000"/>
                  </a:lnSpc>
                  <a:spcAft>
                    <a:spcPts val="0"/>
                  </a:spcAft>
                </a:pPr>
                <a:r>
                  <a:rPr lang="zh-CN" altLang="zh-CN" sz="2800" b="1" kern="100" dirty="0">
                    <a:latin typeface="+mj-ea"/>
                    <a:ea typeface="+mj-ea"/>
                  </a:rPr>
                  <a:t>独立性</a:t>
                </a:r>
              </a:p>
              <a:p>
                <a:pPr indent="266700" algn="just">
                  <a:lnSpc>
                    <a:spcPct val="150000"/>
                  </a:lnSpc>
                  <a:spcAft>
                    <a:spcPts val="0"/>
                  </a:spcAft>
                </a:pPr>
                <a:r>
                  <a:rPr lang="zh-CN" altLang="zh-CN" kern="100" dirty="0">
                    <a:latin typeface="+mj-ea"/>
                    <a:ea typeface="+mj-ea"/>
                  </a:rPr>
                  <a:t>将输入</a:t>
                </a:r>
                <a14:m>
                  <m:oMath xmlns:m="http://schemas.openxmlformats.org/officeDocument/2006/math">
                    <m:r>
                      <a:rPr lang="en-US" altLang="zh-CN" i="1" kern="100">
                        <a:latin typeface="Cambria Math" panose="02040503050406030204" pitchFamily="18" charset="0"/>
                        <a:ea typeface="+mj-ea"/>
                      </a:rPr>
                      <m:t>𝑥</m:t>
                    </m:r>
                  </m:oMath>
                </a14:m>
                <a:r>
                  <a:rPr lang="zh-CN" altLang="zh-CN" kern="100" dirty="0">
                    <a:latin typeface="+mj-ea"/>
                    <a:ea typeface="+mj-ea"/>
                  </a:rPr>
                  <a:t>分到后验概率最大的类</a:t>
                </a:r>
                <a14:m>
                  <m:oMath xmlns:m="http://schemas.openxmlformats.org/officeDocument/2006/math">
                    <m:r>
                      <a:rPr lang="en-US" altLang="zh-CN" i="1" kern="100">
                        <a:latin typeface="Cambria Math" panose="02040503050406030204" pitchFamily="18" charset="0"/>
                        <a:ea typeface="+mj-ea"/>
                      </a:rPr>
                      <m:t>𝑦</m:t>
                    </m:r>
                  </m:oMath>
                </a14:m>
                <a:r>
                  <a:rPr lang="zh-CN" altLang="zh-CN" kern="100" dirty="0">
                    <a:latin typeface="+mj-ea"/>
                    <a:ea typeface="+mj-ea"/>
                  </a:rPr>
                  <a:t>。</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r>
                        <m:rPr>
                          <m:sty m:val="p"/>
                        </m:rPr>
                        <a:rPr lang="en-US" altLang="zh-CN" kern="100">
                          <a:latin typeface="Cambria Math" panose="02040503050406030204" pitchFamily="18" charset="0"/>
                          <a:ea typeface="+mj-ea"/>
                        </a:rPr>
                        <m:t>arg</m:t>
                      </m:r>
                      <m:limLow>
                        <m:limLowPr>
                          <m:ctrlPr>
                            <a:rPr lang="zh-CN" altLang="zh-CN" i="1" kern="100">
                              <a:latin typeface="Cambria Math" panose="02040503050406030204" pitchFamily="18" charset="0"/>
                              <a:ea typeface="+mj-ea"/>
                            </a:rPr>
                          </m:ctrlPr>
                        </m:limLowPr>
                        <m:e>
                          <m:r>
                            <m:rPr>
                              <m:sty m:val="p"/>
                            </m:rPr>
                            <a:rPr lang="en-US" altLang="zh-CN" kern="100">
                              <a:latin typeface="Cambria Math" panose="02040503050406030204" pitchFamily="18" charset="0"/>
                              <a:ea typeface="+mj-ea"/>
                            </a:rPr>
                            <m:t>max</m:t>
                          </m:r>
                        </m:e>
                        <m:lim>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lim>
                      </m:limLow>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d>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𝑗</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𝑛</m:t>
                          </m:r>
                        </m:sup>
                        <m:e>
                          <m:r>
                            <a:rPr lang="en-US" altLang="zh-CN" i="1" kern="100">
                              <a:latin typeface="Cambria Math" panose="02040503050406030204" pitchFamily="18" charset="0"/>
                              <a:ea typeface="+mj-ea"/>
                            </a:rPr>
                            <m:t>𝑃</m:t>
                          </m:r>
                        </m:e>
                      </m:nary>
                      <m:d>
                        <m:dPr>
                          <m:ctrlPr>
                            <a:rPr lang="zh-CN" altLang="zh-CN" i="1" kern="100">
                              <a:latin typeface="Cambria Math" panose="02040503050406030204" pitchFamily="18" charset="0"/>
                              <a:ea typeface="+mj-ea"/>
                            </a:rPr>
                          </m:ctrlPr>
                        </m:dPr>
                        <m:e>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𝑋</m:t>
                              </m:r>
                            </m:e>
                            <m:sub>
                              <m:r>
                                <a:rPr lang="en-US" altLang="zh-CN" i="1" kern="100">
                                  <a:latin typeface="Cambria Math" panose="02040503050406030204" pitchFamily="18" charset="0"/>
                                  <a:ea typeface="+mj-ea"/>
                                </a:rPr>
                                <m:t>𝑗</m:t>
                              </m:r>
                            </m:sub>
                          </m:sSub>
                          <m:r>
                            <a:rPr lang="en-US" altLang="zh-CN" i="1" kern="100">
                              <a:latin typeface="Cambria Math" panose="02040503050406030204" pitchFamily="18" charset="0"/>
                              <a:ea typeface="+mj-ea"/>
                            </a:rPr>
                            <m:t>=</m:t>
                          </m:r>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𝑥</m:t>
                              </m:r>
                            </m:e>
                            <m:sup>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𝑗</m:t>
                              </m:r>
                              <m:r>
                                <a:rPr lang="en-US" altLang="zh-CN" i="1" kern="100">
                                  <a:latin typeface="Cambria Math" panose="02040503050406030204" pitchFamily="18" charset="0"/>
                                  <a:ea typeface="+mj-ea"/>
                                </a:rPr>
                                <m:t>)</m:t>
                              </m:r>
                            </m:sup>
                          </m:sSup>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d>
                    </m:oMath>
                  </m:oMathPara>
                </a14:m>
                <a:endParaRPr lang="zh-CN" altLang="zh-CN" kern="100" dirty="0">
                  <a:latin typeface="+mj-ea"/>
                  <a:ea typeface="+mj-ea"/>
                </a:endParaRPr>
              </a:p>
              <a:p>
                <a:pPr indent="266700" algn="just">
                  <a:lnSpc>
                    <a:spcPct val="150000"/>
                  </a:lnSpc>
                  <a:spcAft>
                    <a:spcPts val="0"/>
                  </a:spcAft>
                </a:pPr>
                <a:r>
                  <a:rPr lang="zh-CN" altLang="zh-CN" kern="100" dirty="0">
                    <a:latin typeface="+mj-ea"/>
                    <a:ea typeface="+mj-ea"/>
                  </a:rPr>
                  <a:t>后验概率最大等价于</a:t>
                </a:r>
                <a:r>
                  <a:rPr lang="en-US" altLang="zh-CN" kern="100" dirty="0">
                    <a:latin typeface="+mj-ea"/>
                    <a:ea typeface="+mj-ea"/>
                  </a:rPr>
                  <a:t>0-1</a:t>
                </a:r>
                <a:r>
                  <a:rPr lang="zh-CN" altLang="zh-CN" kern="100" dirty="0">
                    <a:latin typeface="+mj-ea"/>
                    <a:ea typeface="+mj-ea"/>
                  </a:rPr>
                  <a:t>损失函数时的期望风险最小化。</a:t>
                </a:r>
              </a:p>
            </p:txBody>
          </p:sp>
        </mc:Choice>
        <mc:Fallback xmlns="">
          <p:sp>
            <p:nvSpPr>
              <p:cNvPr id="2" name="矩形 1"/>
              <p:cNvSpPr>
                <a:spLocks noRot="1" noChangeAspect="1" noMove="1" noResize="1" noEditPoints="1" noAdjustHandles="1" noChangeArrowheads="1" noChangeShapeType="1" noTextEdit="1"/>
              </p:cNvSpPr>
              <p:nvPr/>
            </p:nvSpPr>
            <p:spPr>
              <a:xfrm>
                <a:off x="828907" y="1664334"/>
                <a:ext cx="8549268" cy="3356432"/>
              </a:xfrm>
              <a:prstGeom prst="rect">
                <a:avLst/>
              </a:prstGeom>
              <a:blipFill rotWithShape="1">
                <a:blip r:embed="rId3"/>
                <a:stretch>
                  <a:fillRect l="-3" t="-19" r="6" b="14"/>
                </a:stretch>
              </a:blipFill>
            </p:spPr>
            <p:txBody>
              <a:bodyPr/>
              <a:lstStyle/>
              <a:p>
                <a:r>
                  <a:rPr lang="zh-CN" altLang="en-US">
                    <a:noFill/>
                  </a:rPr>
                  <a:t> </a:t>
                </a:r>
              </a:p>
            </p:txBody>
          </p:sp>
        </mc:Fallback>
      </mc:AlternateContent>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733372" y="772681"/>
                <a:ext cx="8549268" cy="1667380"/>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r>
                        <m:rPr>
                          <m:sty m:val="p"/>
                        </m:rPr>
                        <a:rPr lang="en-US" altLang="zh-CN" kern="100">
                          <a:latin typeface="Cambria Math" panose="02040503050406030204" pitchFamily="18" charset="0"/>
                          <a:ea typeface="+mj-ea"/>
                        </a:rPr>
                        <m:t>arg</m:t>
                      </m:r>
                      <m:limLow>
                        <m:limLowPr>
                          <m:ctrlPr>
                            <a:rPr lang="zh-CN" altLang="zh-CN" i="1" kern="100">
                              <a:latin typeface="Cambria Math" panose="02040503050406030204" pitchFamily="18" charset="0"/>
                              <a:ea typeface="+mj-ea"/>
                            </a:rPr>
                          </m:ctrlPr>
                        </m:limLowPr>
                        <m:e>
                          <m:r>
                            <m:rPr>
                              <m:sty m:val="p"/>
                            </m:rPr>
                            <a:rPr lang="en-US" altLang="zh-CN" kern="100">
                              <a:latin typeface="Cambria Math" panose="02040503050406030204" pitchFamily="18" charset="0"/>
                              <a:ea typeface="+mj-ea"/>
                            </a:rPr>
                            <m:t>max</m:t>
                          </m:r>
                        </m:e>
                        <m:lim>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lim>
                      </m:limLow>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d>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𝑗</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𝑛</m:t>
                          </m:r>
                        </m:sup>
                        <m:e>
                          <m:r>
                            <a:rPr lang="en-US" altLang="zh-CN" i="1" kern="100">
                              <a:latin typeface="Cambria Math" panose="02040503050406030204" pitchFamily="18" charset="0"/>
                              <a:ea typeface="+mj-ea"/>
                            </a:rPr>
                            <m:t>𝑃</m:t>
                          </m:r>
                        </m:e>
                      </m:nary>
                      <m:d>
                        <m:dPr>
                          <m:ctrlPr>
                            <a:rPr lang="zh-CN" altLang="zh-CN" i="1" kern="100">
                              <a:latin typeface="Cambria Math" panose="02040503050406030204" pitchFamily="18" charset="0"/>
                              <a:ea typeface="+mj-ea"/>
                            </a:rPr>
                          </m:ctrlPr>
                        </m:dPr>
                        <m:e>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𝑋</m:t>
                              </m:r>
                            </m:e>
                            <m:sub>
                              <m:r>
                                <a:rPr lang="en-US" altLang="zh-CN" i="1" kern="100">
                                  <a:latin typeface="Cambria Math" panose="02040503050406030204" pitchFamily="18" charset="0"/>
                                  <a:ea typeface="+mj-ea"/>
                                </a:rPr>
                                <m:t>𝑗</m:t>
                              </m:r>
                            </m:sub>
                          </m:sSub>
                          <m:r>
                            <a:rPr lang="en-US" altLang="zh-CN" i="1" kern="100">
                              <a:latin typeface="Cambria Math" panose="02040503050406030204" pitchFamily="18" charset="0"/>
                              <a:ea typeface="+mj-ea"/>
                            </a:rPr>
                            <m:t>=</m:t>
                          </m:r>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𝑥</m:t>
                              </m:r>
                            </m:e>
                            <m:sup>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𝑗</m:t>
                              </m:r>
                              <m:r>
                                <a:rPr lang="en-US" altLang="zh-CN" i="1" kern="100">
                                  <a:latin typeface="Cambria Math" panose="02040503050406030204" pitchFamily="18" charset="0"/>
                                  <a:ea typeface="+mj-ea"/>
                                </a:rPr>
                                <m:t>)</m:t>
                              </m:r>
                            </m:sup>
                          </m:sSup>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d>
                    </m:oMath>
                  </m:oMathPara>
                </a14:m>
                <a:endParaRPr lang="zh-CN" altLang="zh-CN" kern="100" dirty="0">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733372" y="772681"/>
                <a:ext cx="8549268" cy="1667380"/>
              </a:xfrm>
              <a:prstGeom prst="rect">
                <a:avLst/>
              </a:prstGeom>
              <a:blipFill rotWithShape="1">
                <a:blip r:embed="rId3"/>
                <a:stretch>
                  <a:fillRect l="-7" t="-31" r="2"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68338" y="4383833"/>
                <a:ext cx="10231273" cy="576248"/>
              </a:xfrm>
              <a:prstGeom prst="rect">
                <a:avLst/>
              </a:prstGeom>
            </p:spPr>
            <p:txBody>
              <a:bodyPr wrap="square">
                <a:spAutoFit/>
              </a:bodyPr>
              <a:lstStyle/>
              <a:p>
                <a:pPr indent="266700" algn="just">
                  <a:lnSpc>
                    <a:spcPct val="150000"/>
                  </a:lnSpc>
                  <a:spcAft>
                    <a:spcPts val="0"/>
                  </a:spcAft>
                </a:pPr>
                <a:r>
                  <a:rPr lang="zh-CN" altLang="zh-CN" kern="100" dirty="0">
                    <a:latin typeface="+mj-ea"/>
                    <a:ea typeface="+mj-ea"/>
                    <a:cs typeface="宋体" panose="02010600030101010101" pitchFamily="2" charset="-122"/>
                  </a:rPr>
                  <a:t>训练数据集</a:t>
                </a:r>
                <a14:m>
                  <m:oMath xmlns:m="http://schemas.openxmlformats.org/officeDocument/2006/math">
                    <m:r>
                      <a:rPr lang="en-US" altLang="zh-CN" i="1" kern="100">
                        <a:latin typeface="Cambria Math" panose="02040503050406030204" pitchFamily="18" charset="0"/>
                        <a:ea typeface="+mj-ea"/>
                      </a:rPr>
                      <m:t>𝑇</m:t>
                    </m:r>
                    <m:r>
                      <a:rPr lang="en-US" altLang="zh-CN" i="1" kern="100">
                        <a:latin typeface="Cambria Math" panose="02040503050406030204" pitchFamily="18" charset="0"/>
                        <a:ea typeface="+mj-ea"/>
                      </a:rPr>
                      <m:t>=</m:t>
                    </m:r>
                    <m:d>
                      <m:dPr>
                        <m:begChr m:val="{"/>
                        <m:endChr m:val="}"/>
                        <m:ctrlPr>
                          <a:rPr lang="zh-CN" altLang="zh-CN" i="1" kern="100">
                            <a:latin typeface="Cambria Math" panose="02040503050406030204" pitchFamily="18" charset="0"/>
                            <a:ea typeface="+mj-ea"/>
                          </a:rPr>
                        </m:ctrlPr>
                      </m:dPr>
                      <m:e>
                        <m:d>
                          <m:dPr>
                            <m:ctrlPr>
                              <a:rPr lang="zh-CN" altLang="zh-CN" i="1" kern="100">
                                <a:latin typeface="Cambria Math" panose="02040503050406030204" pitchFamily="18" charset="0"/>
                                <a:ea typeface="+mj-ea"/>
                              </a:rPr>
                            </m:ctrlPr>
                          </m:dPr>
                          <m:e>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𝑥</m:t>
                                </m:r>
                              </m:e>
                              <m:sub>
                                <m:r>
                                  <a:rPr lang="en-US" altLang="zh-CN" i="1" kern="100">
                                    <a:latin typeface="Cambria Math" panose="02040503050406030204" pitchFamily="18" charset="0"/>
                                    <a:ea typeface="+mj-ea"/>
                                  </a:rPr>
                                  <m:t>1</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1</m:t>
                                </m:r>
                              </m:sub>
                            </m:sSub>
                          </m:e>
                        </m:d>
                        <m:r>
                          <a:rPr lang="en-US" altLang="zh-CN" i="1" kern="100">
                            <a:latin typeface="Cambria Math" panose="02040503050406030204" pitchFamily="18" charset="0"/>
                            <a:ea typeface="+mj-ea"/>
                          </a:rPr>
                          <m:t>,</m:t>
                        </m:r>
                        <m:d>
                          <m:dPr>
                            <m:ctrlPr>
                              <a:rPr lang="zh-CN" altLang="zh-CN" i="1" kern="100">
                                <a:latin typeface="Cambria Math" panose="02040503050406030204" pitchFamily="18" charset="0"/>
                                <a:ea typeface="+mj-ea"/>
                              </a:rPr>
                            </m:ctrlPr>
                          </m:dPr>
                          <m:e>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𝑥</m:t>
                                </m:r>
                              </m:e>
                              <m:sub>
                                <m:r>
                                  <a:rPr lang="en-US" altLang="zh-CN" i="1" kern="100">
                                    <a:latin typeface="Cambria Math" panose="02040503050406030204" pitchFamily="18" charset="0"/>
                                    <a:ea typeface="+mj-ea"/>
                                  </a:rPr>
                                  <m:t>2</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2</m:t>
                                </m:r>
                              </m:sub>
                            </m:sSub>
                          </m:e>
                        </m:d>
                        <m:r>
                          <a:rPr lang="en-US" altLang="zh-CN" i="1" kern="100">
                            <a:latin typeface="Cambria Math" panose="02040503050406030204" pitchFamily="18" charset="0"/>
                            <a:ea typeface="+mj-ea"/>
                          </a:rPr>
                          <m:t>,…,</m:t>
                        </m:r>
                        <m:d>
                          <m:dPr>
                            <m:ctrlPr>
                              <a:rPr lang="zh-CN" altLang="zh-CN" i="1" kern="100">
                                <a:latin typeface="Cambria Math" panose="02040503050406030204" pitchFamily="18" charset="0"/>
                                <a:ea typeface="+mj-ea"/>
                              </a:rPr>
                            </m:ctrlPr>
                          </m:dPr>
                          <m:e>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𝑥</m:t>
                                </m:r>
                              </m:e>
                              <m:sub>
                                <m:r>
                                  <a:rPr lang="en-US" altLang="zh-CN" i="1" kern="100">
                                    <a:latin typeface="Cambria Math" panose="02040503050406030204" pitchFamily="18" charset="0"/>
                                    <a:ea typeface="+mj-ea"/>
                                  </a:rPr>
                                  <m:t>𝑛</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𝑛</m:t>
                                </m:r>
                              </m:sub>
                            </m:sSub>
                          </m:e>
                        </m:d>
                      </m:e>
                    </m:d>
                  </m:oMath>
                </a14:m>
                <a:r>
                  <a:rPr lang="zh-CN" altLang="zh-CN" kern="100" dirty="0">
                    <a:latin typeface="+mj-ea"/>
                    <a:ea typeface="+mj-ea"/>
                    <a:cs typeface="宋体" panose="02010600030101010101" pitchFamily="2" charset="-122"/>
                  </a:rPr>
                  <a:t>由</a:t>
                </a:r>
                <a14:m>
                  <m:oMath xmlns:m="http://schemas.openxmlformats.org/officeDocument/2006/math">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𝑋</m:t>
                        </m:r>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𝑌</m:t>
                        </m:r>
                      </m:e>
                    </m:d>
                  </m:oMath>
                </a14:m>
                <a:r>
                  <a:rPr lang="zh-CN" altLang="zh-CN" kern="100" dirty="0">
                    <a:latin typeface="+mj-ea"/>
                    <a:ea typeface="+mj-ea"/>
                    <a:cs typeface="宋体" panose="02010600030101010101" pitchFamily="2" charset="-122"/>
                  </a:rPr>
                  <a:t>独立同分布产生。</a:t>
                </a:r>
                <a:endParaRPr lang="zh-CN" altLang="zh-CN" kern="100" dirty="0">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668338" y="4383833"/>
                <a:ext cx="10231273" cy="576248"/>
              </a:xfrm>
              <a:prstGeom prst="rect">
                <a:avLst/>
              </a:prstGeom>
              <a:blipFill rotWithShape="1">
                <a:blip r:embed="rId4"/>
                <a:stretch>
                  <a:fillRect l="-3" t="-74" r="5" b="-30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39461" y="2718865"/>
                <a:ext cx="5346464" cy="461665"/>
              </a:xfrm>
              <a:prstGeom prst="rect">
                <a:avLst/>
              </a:prstGeom>
            </p:spPr>
            <p:txBody>
              <a:bodyPr wrap="none">
                <a:spAutoFit/>
              </a:bodyPr>
              <a:lstStyle/>
              <a:p>
                <a14:m>
                  <m:oMath xmlns:m="http://schemas.openxmlformats.org/officeDocument/2006/math">
                    <m:r>
                      <a:rPr lang="zh-CN" altLang="zh-CN" i="1" kern="100">
                        <a:latin typeface="Cambria Math" panose="02040503050406030204" pitchFamily="18" charset="0"/>
                        <a:ea typeface="Cambria Math" panose="02040503050406030204" pitchFamily="18" charset="0"/>
                        <a:cs typeface="宋体" panose="02010600030101010101" pitchFamily="2" charset="-122"/>
                      </a:rPr>
                      <m:t> </m:t>
                    </m:r>
                    <m:r>
                      <a:rPr lang="en-US" altLang="zh-CN" i="1" kern="100">
                        <a:latin typeface="Cambria Math" panose="02040503050406030204" pitchFamily="18" charset="0"/>
                        <a:ea typeface="Cambria Math" panose="02040503050406030204" pitchFamily="18" charset="0"/>
                        <a:cs typeface="宋体" panose="02010600030101010101" pitchFamily="2" charset="-122"/>
                      </a:rPr>
                      <m:t>𝑋</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b>
                        </m:sSub>
                      </m:e>
                    </m:d>
                    <m:r>
                      <a:rPr lang="en-US" altLang="zh-CN" kern="100">
                        <a:latin typeface="Cambria Math" panose="02040503050406030204" pitchFamily="18" charset="0"/>
                        <a:ea typeface="宋体" panose="02010600030101010101" pitchFamily="2" charset="-122"/>
                        <a:cs typeface="宋体" panose="02010600030101010101" pitchFamily="2" charset="-122"/>
                      </a:rPr>
                      <m:t> </m:t>
                    </m:r>
                  </m:oMath>
                </a14:m>
                <a:r>
                  <a:rPr lang="zh-CN" altLang="zh-CN" kern="100" dirty="0">
                    <a:ea typeface="宋体" panose="02010600030101010101" pitchFamily="2" charset="-122"/>
                    <a:cs typeface="宋体" panose="02010600030101010101" pitchFamily="2" charset="-122"/>
                  </a:rPr>
                  <a:t>，为</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kern="100" dirty="0">
                    <a:ea typeface="宋体" panose="02010600030101010101" pitchFamily="2" charset="-122"/>
                    <a:cs typeface="宋体" panose="02010600030101010101" pitchFamily="2" charset="-122"/>
                  </a:rPr>
                  <a:t>维向量的集合</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639461" y="2718865"/>
                <a:ext cx="5346464" cy="461665"/>
              </a:xfrm>
              <a:prstGeom prst="rect">
                <a:avLst/>
              </a:prstGeom>
              <a:blipFill rotWithShape="1">
                <a:blip r:embed="rId5"/>
                <a:stretch>
                  <a:fillRect l="-10" t="-93" r="5"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94052" y="3677471"/>
                <a:ext cx="4237635" cy="461665"/>
              </a:xfrm>
              <a:prstGeom prst="rect">
                <a:avLst/>
              </a:prstGeom>
            </p:spPr>
            <p:txBody>
              <a:bodyPr wrap="none">
                <a:spAutoFit/>
              </a:bodyPr>
              <a:lstStyle/>
              <a:p>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𝑌</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Sub>
                      </m:e>
                    </m:d>
                  </m:oMath>
                </a14:m>
                <a:r>
                  <a:rPr lang="zh-CN" altLang="zh-CN" kern="100" dirty="0">
                    <a:ea typeface="宋体" panose="02010600030101010101" pitchFamily="2" charset="-122"/>
                    <a:cs typeface="宋体" panose="02010600030101010101" pitchFamily="2" charset="-122"/>
                  </a:rPr>
                  <a:t>，</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zh-CN" kern="100" dirty="0">
                    <a:ea typeface="宋体" panose="02010600030101010101" pitchFamily="2" charset="-122"/>
                    <a:cs typeface="宋体" panose="02010600030101010101" pitchFamily="2" charset="-122"/>
                  </a:rPr>
                  <a:t>为类别数</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694052" y="3677471"/>
                <a:ext cx="4237635" cy="461665"/>
              </a:xfrm>
              <a:prstGeom prst="rect">
                <a:avLst/>
              </a:prstGeom>
              <a:blipFill rotWithShape="1">
                <a:blip r:embed="rId6"/>
                <a:stretch>
                  <a:fillRect l="-12" t="-40" r="4" b="45"/>
                </a:stretch>
              </a:blipFill>
            </p:spPr>
            <p:txBody>
              <a:bodyPr/>
              <a:lstStyle/>
              <a:p>
                <a:r>
                  <a:rPr lang="zh-CN" altLang="en-US">
                    <a:noFill/>
                  </a:rPr>
                  <a:t> </a:t>
                </a:r>
              </a:p>
            </p:txBody>
          </p:sp>
        </mc:Fallback>
      </mc:AlternateContent>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p:sp>
        <p:nvSpPr>
          <p:cNvPr id="4" name="矩形 3"/>
          <p:cNvSpPr/>
          <p:nvPr/>
        </p:nvSpPr>
        <p:spPr>
          <a:xfrm>
            <a:off x="586852" y="1443455"/>
            <a:ext cx="9880979" cy="1130246"/>
          </a:xfrm>
          <a:prstGeom prst="rect">
            <a:avLst/>
          </a:prstGeom>
        </p:spPr>
        <p:txBody>
          <a:bodyPr wrap="square">
            <a:spAutoFit/>
          </a:bodyPr>
          <a:lstStyle/>
          <a:p>
            <a:pPr algn="just">
              <a:lnSpc>
                <a:spcPct val="150000"/>
              </a:lnSpc>
              <a:spcAft>
                <a:spcPts val="0"/>
              </a:spcAft>
            </a:pPr>
            <a:r>
              <a:rPr lang="zh-CN" altLang="zh-CN" kern="100" dirty="0">
                <a:latin typeface="+mj-ea"/>
                <a:ea typeface="+mj-ea"/>
                <a:cs typeface="宋体" panose="02010600030101010101" pitchFamily="2" charset="-122"/>
              </a:rPr>
              <a:t>朴素贝叶斯法对</a:t>
            </a:r>
            <a:r>
              <a:rPr lang="zh-CN" altLang="zh-CN" b="1" kern="100" dirty="0">
                <a:latin typeface="+mj-ea"/>
                <a:ea typeface="+mj-ea"/>
                <a:cs typeface="宋体" panose="02010600030101010101" pitchFamily="2" charset="-122"/>
              </a:rPr>
              <a:t>条件概率分布作了条件独立性的假设</a:t>
            </a:r>
            <a:r>
              <a:rPr lang="zh-CN" altLang="zh-CN" kern="100" dirty="0">
                <a:latin typeface="+mj-ea"/>
                <a:ea typeface="+mj-ea"/>
                <a:cs typeface="宋体" panose="02010600030101010101" pitchFamily="2" charset="-122"/>
              </a:rPr>
              <a:t>。由于这是一个较强的假设，朴素贝叶斯法也由此得名。具体地，条件独立性假设是</a:t>
            </a:r>
            <a:r>
              <a:rPr lang="zh-CN" altLang="en-US" kern="100" dirty="0">
                <a:latin typeface="+mj-ea"/>
                <a:ea typeface="+mj-ea"/>
                <a:cs typeface="宋体" panose="02010600030101010101" pitchFamily="2" charset="-122"/>
              </a:rPr>
              <a:t>：</a:t>
            </a:r>
            <a:endParaRPr lang="zh-CN" altLang="zh-CN" kern="100" dirty="0">
              <a:latin typeface="+mj-ea"/>
              <a:ea typeface="+mj-ea"/>
            </a:endParaRPr>
          </a:p>
        </p:txBody>
      </p:sp>
      <mc:AlternateContent xmlns:mc="http://schemas.openxmlformats.org/markup-compatibility/2006" xmlns:a14="http://schemas.microsoft.com/office/drawing/2010/main">
        <mc:Choice Requires="a14">
          <p:sp>
            <p:nvSpPr>
              <p:cNvPr id="5" name="矩形 4"/>
              <p:cNvSpPr/>
              <p:nvPr/>
            </p:nvSpPr>
            <p:spPr>
              <a:xfrm>
                <a:off x="668338" y="2896827"/>
                <a:ext cx="9579930" cy="7792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kern="100">
                              <a:latin typeface="Cambria Math" panose="02040503050406030204" pitchFamily="18" charset="0"/>
                              <a:ea typeface="Cambria Math" panose="02040503050406030204" pitchFamily="18" charset="0"/>
                            </a:rPr>
                          </m:ctrlPr>
                        </m:mPr>
                        <m:mr>
                          <m:e>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𝑋</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𝑥</m:t>
                                </m:r>
                              </m:e>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r>
                              <a:rPr lang="en-US" altLang="zh-CN" i="1" kern="100">
                                <a:latin typeface="Cambria Math" panose="02040503050406030204" pitchFamily="18" charset="0"/>
                                <a:ea typeface="宋体" panose="02010600030101010101" pitchFamily="2" charset="-122"/>
                              </a:rPr>
                              <m:t>=</m:t>
                            </m:r>
                          </m:e>
                          <m:e>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𝑋</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1</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1</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𝑋</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2</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2</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𝑋</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𝑛</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𝑛</m:t>
                                        </m:r>
                                      </m:e>
                                    </m:d>
                                  </m:sup>
                                </m:sSup>
                              </m:e>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e>
                        </m:mr>
                        <m:mr>
                          <m:e/>
                          <m:e/>
                        </m:mr>
                      </m:m>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68338" y="2896827"/>
                <a:ext cx="9579930" cy="779252"/>
              </a:xfrm>
              <a:prstGeom prst="rect">
                <a:avLst/>
              </a:prstGeom>
              <a:blipFill rotWithShape="1">
                <a:blip r:embed="rId3"/>
                <a:stretch>
                  <a:fillRect l="-3" t="-76"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971062" y="3488230"/>
                <a:ext cx="4247958" cy="1240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kern="100">
                              <a:latin typeface="Cambria Math" panose="02040503050406030204" pitchFamily="18" charset="0"/>
                              <a:ea typeface="Cambria Math" panose="02040503050406030204" pitchFamily="18" charset="0"/>
                            </a:rPr>
                          </m:ctrlPr>
                        </m:mPr>
                        <m:mr>
                          <m:e/>
                          <m:e/>
                        </m:mr>
                        <m:mr>
                          <m:e>
                            <m:r>
                              <a:rPr lang="en-US" altLang="zh-CN" i="1" kern="100">
                                <a:latin typeface="Cambria Math" panose="02040503050406030204" pitchFamily="18" charset="0"/>
                                <a:ea typeface="宋体" panose="02010600030101010101" pitchFamily="2" charset="-122"/>
                              </a:rPr>
                              <m:t>=</m:t>
                            </m:r>
                          </m:e>
                          <m:e>
                            <m:nary>
                              <m:naryPr>
                                <m:chr m:val="∏"/>
                                <m:limLoc m:val="undOvr"/>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𝑗</m:t>
                                </m:r>
                                <m:r>
                                  <a:rPr lang="en-US" altLang="zh-CN" i="1" kern="100">
                                    <a:latin typeface="Cambria Math" panose="02040503050406030204" pitchFamily="18" charset="0"/>
                                    <a:ea typeface="宋体" panose="02010600030101010101" pitchFamily="2" charset="-122"/>
                                  </a:rPr>
                                  <m:t>=1</m:t>
                                </m:r>
                              </m:sub>
                              <m:sup>
                                <m:r>
                                  <a:rPr lang="en-US" altLang="zh-CN" i="1" kern="100">
                                    <a:latin typeface="Cambria Math" panose="02040503050406030204" pitchFamily="18" charset="0"/>
                                    <a:ea typeface="宋体" panose="02010600030101010101" pitchFamily="2" charset="-122"/>
                                  </a:rPr>
                                  <m:t>𝑛</m:t>
                                </m:r>
                              </m:sup>
                              <m:e>
                                <m:r>
                                  <a:rPr lang="en-US" altLang="zh-CN" i="1" kern="100">
                                    <a:latin typeface="Cambria Math" panose="02040503050406030204" pitchFamily="18" charset="0"/>
                                    <a:ea typeface="宋体" panose="02010600030101010101" pitchFamily="2" charset="-122"/>
                                  </a:rPr>
                                  <m:t>𝑃</m:t>
                                </m:r>
                              </m:e>
                            </m:nary>
                            <m:d>
                              <m:dPr>
                                <m:ctrlPr>
                                  <a:rPr lang="zh-CN" altLang="zh-CN" i="1" kern="100">
                                    <a:latin typeface="Cambria Math" panose="02040503050406030204" pitchFamily="18" charset="0"/>
                                    <a:ea typeface="Cambria Math" panose="02040503050406030204" pitchFamily="18" charset="0"/>
                                  </a:rPr>
                                </m:ctrlPr>
                              </m:dPr>
                              <m:e>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𝑋</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𝑗</m:t>
                                        </m:r>
                                      </m:e>
                                    </m:d>
                                  </m:sup>
                                </m:sSup>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𝑥</m:t>
                                    </m:r>
                                  </m:e>
                                  <m:sup>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𝑗</m:t>
                                        </m:r>
                                      </m:e>
                                    </m:d>
                                  </m:sup>
                                </m:sSup>
                              </m:e>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e>
                        </m:mr>
                      </m:m>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971062" y="3488230"/>
                <a:ext cx="4247958" cy="1240596"/>
              </a:xfrm>
              <a:prstGeom prst="rect">
                <a:avLst/>
              </a:prstGeom>
              <a:blipFill rotWithShape="1">
                <a:blip r:embed="rId4"/>
                <a:stretch>
                  <a:fillRect l="-13" t="-14" r="8"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0083939" y="3490581"/>
                <a:ext cx="6949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zh-CN" i="1" kern="100">
                              <a:latin typeface="Cambria Math" panose="02040503050406030204" pitchFamily="18" charset="0"/>
                              <a:ea typeface="Cambria Math" panose="02040503050406030204" pitchFamily="18" charset="0"/>
                            </a:rPr>
                          </m:ctrlPr>
                        </m:dPr>
                        <m:e>
                          <m:r>
                            <a:rPr lang="en-US" altLang="zh-CN" kern="100">
                              <a:latin typeface="Cambria Math" panose="02040503050406030204" pitchFamily="18" charset="0"/>
                              <a:ea typeface="宋体" panose="02010600030101010101" pitchFamily="2" charset="-122"/>
                            </a:rPr>
                            <m:t>1</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083939" y="3490581"/>
                <a:ext cx="694997" cy="461665"/>
              </a:xfrm>
              <a:prstGeom prst="rect">
                <a:avLst/>
              </a:prstGeom>
              <a:blipFill rotWithShape="1">
                <a:blip r:embed="rId5"/>
                <a:stretch>
                  <a:fillRect l="-20" t="-135" r="64" b="1"/>
                </a:stretch>
              </a:blipFill>
            </p:spPr>
            <p:txBody>
              <a:bodyPr/>
              <a:lstStyle/>
              <a:p>
                <a:r>
                  <a:rPr lang="zh-CN" altLang="en-US">
                    <a:noFill/>
                  </a:rPr>
                  <a:t> </a:t>
                </a:r>
              </a:p>
            </p:txBody>
          </p:sp>
        </mc:Fallback>
      </mc:AlternateContent>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4" name="矩形 3"/>
              <p:cNvSpPr/>
              <p:nvPr/>
            </p:nvSpPr>
            <p:spPr>
              <a:xfrm>
                <a:off x="1059976" y="1462994"/>
                <a:ext cx="9084860" cy="4679101"/>
              </a:xfrm>
              <a:prstGeom prst="rect">
                <a:avLst/>
              </a:prstGeom>
            </p:spPr>
            <p:txBody>
              <a:bodyPr wrap="square">
                <a:spAutoFit/>
              </a:bodyPr>
              <a:lstStyle/>
              <a:p>
                <a:pPr indent="266700" algn="just">
                  <a:lnSpc>
                    <a:spcPct val="150000"/>
                  </a:lnSpc>
                  <a:spcAft>
                    <a:spcPts val="0"/>
                  </a:spcAft>
                </a:pPr>
                <a:r>
                  <a:rPr lang="zh-CN" altLang="zh-CN" kern="100" dirty="0">
                    <a:latin typeface="+mj-ea"/>
                    <a:ea typeface="+mj-ea"/>
                    <a:cs typeface="宋体" panose="02010600030101010101" pitchFamily="2" charset="-122"/>
                  </a:rPr>
                  <a:t>朴素贝叶斯法分类时，对给定的输入</a:t>
                </a:r>
                <a14:m>
                  <m:oMath xmlns:m="http://schemas.openxmlformats.org/officeDocument/2006/math">
                    <m:r>
                      <a:rPr lang="en-US" altLang="zh-CN" i="1" kern="100">
                        <a:latin typeface="Cambria Math" panose="02040503050406030204" pitchFamily="18" charset="0"/>
                        <a:ea typeface="+mj-ea"/>
                      </a:rPr>
                      <m:t>𝑥</m:t>
                    </m:r>
                  </m:oMath>
                </a14:m>
                <a:r>
                  <a:rPr lang="zh-CN" altLang="zh-CN" kern="100" dirty="0">
                    <a:latin typeface="+mj-ea"/>
                    <a:ea typeface="+mj-ea"/>
                    <a:cs typeface="宋体" panose="02010600030101010101" pitchFamily="2" charset="-122"/>
                  </a:rPr>
                  <a:t>，通过学习到的模型计算后验概率分布</a:t>
                </a:r>
                <a14:m>
                  <m:oMath xmlns:m="http://schemas.openxmlformats.org/officeDocument/2006/math">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e>
                        <m:r>
                          <a:rPr lang="en-US" altLang="zh-CN" i="1" kern="100">
                            <a:latin typeface="Cambria Math" panose="02040503050406030204" pitchFamily="18" charset="0"/>
                            <a:ea typeface="+mj-ea"/>
                          </a:rPr>
                          <m:t>𝑋</m:t>
                        </m:r>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𝑥</m:t>
                        </m:r>
                      </m:e>
                    </m:d>
                  </m:oMath>
                </a14:m>
                <a:r>
                  <a:rPr lang="zh-CN" altLang="zh-CN" kern="100" dirty="0">
                    <a:latin typeface="+mj-ea"/>
                    <a:ea typeface="+mj-ea"/>
                    <a:cs typeface="宋体" panose="02010600030101010101" pitchFamily="2" charset="-122"/>
                  </a:rPr>
                  <a:t>，将后验概率最大的类作为</a:t>
                </a:r>
                <a14:m>
                  <m:oMath xmlns:m="http://schemas.openxmlformats.org/officeDocument/2006/math">
                    <m:r>
                      <a:rPr lang="en-US" altLang="zh-CN" i="1" kern="100">
                        <a:latin typeface="Cambria Math" panose="02040503050406030204" pitchFamily="18" charset="0"/>
                        <a:ea typeface="+mj-ea"/>
                      </a:rPr>
                      <m:t>𝑥</m:t>
                    </m:r>
                  </m:oMath>
                </a14:m>
                <a:r>
                  <a:rPr lang="zh-CN" altLang="zh-CN" kern="100" dirty="0">
                    <a:latin typeface="+mj-ea"/>
                    <a:ea typeface="+mj-ea"/>
                    <a:cs typeface="宋体" panose="02010600030101010101" pitchFamily="2" charset="-122"/>
                  </a:rPr>
                  <a:t>的类输出。根据贝叶斯定理</a:t>
                </a:r>
                <a:r>
                  <a:rPr lang="en-US" altLang="zh-CN" kern="100" dirty="0">
                    <a:latin typeface="+mj-ea"/>
                    <a:ea typeface="+mj-ea"/>
                    <a:cs typeface="宋体" panose="02010600030101010101" pitchFamily="2" charset="-122"/>
                  </a:rPr>
                  <a:t>:</a:t>
                </a:r>
                <a:endParaRPr lang="zh-CN" altLang="zh-CN" kern="100" dirty="0">
                  <a:latin typeface="+mj-ea"/>
                  <a:ea typeface="+mj-ea"/>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𝑌</m:t>
                          </m:r>
                        </m:e>
                        <m:e>
                          <m:r>
                            <a:rPr lang="en-US" altLang="zh-CN" i="1" kern="100">
                              <a:latin typeface="Cambria Math" panose="02040503050406030204" pitchFamily="18" charset="0"/>
                              <a:ea typeface="+mj-ea"/>
                            </a:rPr>
                            <m:t>𝑋</m:t>
                          </m:r>
                        </m:e>
                      </m:d>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𝑋</m:t>
                              </m:r>
                            </m:e>
                            <m:e>
                              <m:r>
                                <a:rPr lang="en-US" altLang="zh-CN" i="1" kern="100">
                                  <a:latin typeface="Cambria Math" panose="02040503050406030204" pitchFamily="18" charset="0"/>
                                  <a:ea typeface="+mj-ea"/>
                                </a:rPr>
                                <m:t>𝑌</m:t>
                              </m:r>
                            </m:e>
                          </m:d>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𝑌</m:t>
                              </m:r>
                            </m:e>
                          </m:d>
                        </m:num>
                        <m:den>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𝑋</m:t>
                              </m:r>
                            </m:e>
                          </m:d>
                        </m:den>
                      </m:f>
                    </m:oMath>
                  </m:oMathPara>
                </a14:m>
                <a:endParaRPr lang="zh-CN" altLang="zh-CN" kern="100" dirty="0">
                  <a:latin typeface="+mj-ea"/>
                  <a:ea typeface="+mj-ea"/>
                </a:endParaRPr>
              </a:p>
              <a:p>
                <a:pPr indent="266700" algn="just">
                  <a:lnSpc>
                    <a:spcPct val="150000"/>
                  </a:lnSpc>
                  <a:spcAft>
                    <a:spcPts val="0"/>
                  </a:spcAft>
                </a:pPr>
                <a:r>
                  <a:rPr lang="zh-CN" altLang="zh-CN" kern="100" dirty="0">
                    <a:latin typeface="+mj-ea"/>
                    <a:ea typeface="+mj-ea"/>
                  </a:rPr>
                  <a:t>可以计算后验概率</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eqArr>
                        <m:eqArrPr>
                          <m:ctrlPr>
                            <a:rPr lang="zh-CN" altLang="zh-CN" i="1" kern="100">
                              <a:latin typeface="Cambria Math" panose="02040503050406030204" pitchFamily="18" charset="0"/>
                              <a:ea typeface="Cambria Math" panose="02040503050406030204" pitchFamily="18" charset="0"/>
                            </a:rPr>
                          </m:ctrlPr>
                        </m:eqArrPr>
                        <m:e>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e>
                              <m:r>
                                <a:rPr lang="en-US" altLang="zh-CN" i="1" kern="100">
                                  <a:latin typeface="Cambria Math" panose="02040503050406030204" pitchFamily="18" charset="0"/>
                                  <a:ea typeface="宋体" panose="02010600030101010101" pitchFamily="2" charset="-122"/>
                                </a:rPr>
                                <m:t>𝑋</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𝑥</m:t>
                              </m:r>
                            </m:e>
                          </m:d>
                          <m:r>
                            <a:rPr lang="en-US" altLang="zh-CN" i="1"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𝑋</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𝑥</m:t>
                                  </m:r>
                                </m:e>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num>
                            <m:den>
                              <m:nary>
                                <m:naryPr>
                                  <m:chr m:val="∑"/>
                                  <m:limLoc m:val="undOvr"/>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𝑘</m:t>
                                  </m:r>
                                  <m:r>
                                    <a:rPr lang="en-US" altLang="zh-CN" i="1" kern="100">
                                      <a:latin typeface="Cambria Math" panose="02040503050406030204" pitchFamily="18" charset="0"/>
                                      <a:ea typeface="宋体" panose="02010600030101010101" pitchFamily="2" charset="-122"/>
                                    </a:rPr>
                                    <m:t>=1</m:t>
                                  </m:r>
                                </m:sub>
                                <m:sup>
                                  <m:r>
                                    <a:rPr lang="en-US" altLang="zh-CN" i="1" kern="100">
                                      <a:latin typeface="Cambria Math" panose="02040503050406030204" pitchFamily="18" charset="0"/>
                                      <a:ea typeface="宋体" panose="02010600030101010101" pitchFamily="2" charset="-122"/>
                                    </a:rPr>
                                    <m:t>𝐾</m:t>
                                  </m:r>
                                </m:sup>
                                <m:e>
                                  <m:r>
                                    <a:rPr lang="en-US" altLang="zh-CN" i="1" kern="100">
                                      <a:latin typeface="Cambria Math" panose="02040503050406030204" pitchFamily="18" charset="0"/>
                                      <a:ea typeface="宋体" panose="02010600030101010101" pitchFamily="2" charset="-122"/>
                                    </a:rPr>
                                    <m:t>𝑃</m:t>
                                  </m:r>
                                </m:e>
                              </m:nary>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𝑋</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𝑥</m:t>
                                  </m:r>
                                </m:e>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r>
                                <a:rPr lang="en-US" altLang="zh-CN" i="1" kern="100">
                                  <a:latin typeface="Cambria Math" panose="02040503050406030204" pitchFamily="18" charset="0"/>
                                  <a:ea typeface="宋体" panose="02010600030101010101" pitchFamily="2" charset="-122"/>
                                </a:rPr>
                                <m:t>𝑃</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𝑌</m:t>
                                  </m:r>
                                  <m:r>
                                    <a:rPr lang="en-US" altLang="zh-CN" i="1" kern="100">
                                      <a:latin typeface="Cambria Math" panose="02040503050406030204" pitchFamily="18" charset="0"/>
                                      <a:ea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𝑐</m:t>
                                      </m:r>
                                    </m:e>
                                    <m:sub>
                                      <m:r>
                                        <a:rPr lang="en-US" altLang="zh-CN" i="1" kern="100">
                                          <a:latin typeface="Cambria Math" panose="02040503050406030204" pitchFamily="18" charset="0"/>
                                          <a:ea typeface="宋体" panose="02010600030101010101" pitchFamily="2" charset="-122"/>
                                        </a:rPr>
                                        <m:t>𝑘</m:t>
                                      </m:r>
                                    </m:sub>
                                  </m:sSub>
                                </m:e>
                              </m:d>
                            </m:den>
                          </m:f>
                          <m:r>
                            <a:rPr lang="en-US" altLang="zh-CN" i="1" kern="100">
                              <a:latin typeface="Cambria Math" panose="02040503050406030204" pitchFamily="18" charset="0"/>
                              <a:ea typeface="宋体" panose="02010600030101010101" pitchFamily="2" charset="-122"/>
                            </a:rPr>
                            <m:t>#</m:t>
                          </m:r>
                          <m:d>
                            <m:dPr>
                              <m:ctrlPr>
                                <a:rPr lang="zh-CN" altLang="zh-CN" i="1" kern="100">
                                  <a:latin typeface="Cambria Math" panose="02040503050406030204" pitchFamily="18" charset="0"/>
                                  <a:ea typeface="Cambria Math" panose="02040503050406030204" pitchFamily="18" charset="0"/>
                                </a:rPr>
                              </m:ctrlPr>
                            </m:dPr>
                            <m:e>
                              <m:r>
                                <a:rPr lang="en-US" altLang="zh-CN" b="0" i="1" kern="100" smtClean="0">
                                  <a:latin typeface="Cambria Math" panose="02040503050406030204" pitchFamily="18" charset="0"/>
                                  <a:ea typeface="宋体" panose="02010600030101010101" pitchFamily="2" charset="-122"/>
                                </a:rPr>
                                <m:t>2</m:t>
                              </m:r>
                            </m:e>
                          </m:d>
                        </m:e>
                      </m:eqArr>
                    </m:oMath>
                  </m:oMathPara>
                </a14:m>
                <a:endParaRPr lang="zh-CN" altLang="zh-CN" kern="100" dirty="0">
                  <a:latin typeface="Times New Roman" panose="02020603050405020304" pitchFamily="18" charset="0"/>
                  <a:ea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059976" y="1462994"/>
                <a:ext cx="9084860" cy="4679101"/>
              </a:xfrm>
              <a:prstGeom prst="rect">
                <a:avLst/>
              </a:prstGeom>
              <a:blipFill rotWithShape="1">
                <a:blip r:embed="rId3"/>
                <a:stretch>
                  <a:fillRect l="-2" t="-13" r="1" b="8"/>
                </a:stretch>
              </a:blipFill>
            </p:spPr>
            <p:txBody>
              <a:bodyPr/>
              <a:lstStyle/>
              <a:p>
                <a:r>
                  <a:rPr lang="zh-CN" altLang="en-US">
                    <a:noFill/>
                  </a:rPr>
                  <a:t> </a:t>
                </a:r>
              </a:p>
            </p:txBody>
          </p:sp>
        </mc:Fallback>
      </mc:AlternateContent>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p:sp>
        <p:nvSpPr>
          <p:cNvPr id="3" name="矩形 2"/>
          <p:cNvSpPr/>
          <p:nvPr/>
        </p:nvSpPr>
        <p:spPr>
          <a:xfrm>
            <a:off x="341194" y="1210101"/>
            <a:ext cx="10163033" cy="2243050"/>
          </a:xfrm>
          <a:prstGeom prst="rect">
            <a:avLst/>
          </a:prstGeom>
        </p:spPr>
        <p:txBody>
          <a:bodyPr wrap="square">
            <a:spAutoFit/>
          </a:bodyPr>
          <a:lstStyle/>
          <a:p>
            <a:pPr indent="266700" algn="just">
              <a:lnSpc>
                <a:spcPct val="150000"/>
              </a:lnSpc>
              <a:spcAft>
                <a:spcPts val="0"/>
              </a:spcAft>
            </a:pPr>
            <a:r>
              <a:rPr lang="zh-CN" altLang="zh-CN" kern="100" dirty="0">
                <a:latin typeface="+mj-ea"/>
                <a:ea typeface="+mj-ea"/>
                <a:cs typeface="宋体" panose="02010600030101010101" pitchFamily="2" charset="-122"/>
              </a:rPr>
              <a:t>将式</a:t>
            </a:r>
            <a:r>
              <a:rPr lang="en-US" altLang="zh-CN" kern="100" dirty="0">
                <a:latin typeface="+mj-ea"/>
                <a:ea typeface="+mj-ea"/>
              </a:rPr>
              <a:t>(1)</a:t>
            </a:r>
            <a:r>
              <a:rPr lang="zh-CN" altLang="zh-CN" kern="100" dirty="0">
                <a:latin typeface="+mj-ea"/>
                <a:ea typeface="+mj-ea"/>
                <a:cs typeface="宋体" panose="02010600030101010101" pitchFamily="2" charset="-122"/>
              </a:rPr>
              <a:t>代入公式</a:t>
            </a:r>
            <a:r>
              <a:rPr lang="en-US" altLang="zh-CN" kern="100" dirty="0">
                <a:latin typeface="+mj-ea"/>
                <a:ea typeface="+mj-ea"/>
              </a:rPr>
              <a:t>(2)</a:t>
            </a:r>
            <a:r>
              <a:rPr lang="zh-CN" altLang="zh-CN" kern="100" dirty="0">
                <a:latin typeface="+mj-ea"/>
                <a:ea typeface="+mj-ea"/>
                <a:cs typeface="宋体" panose="02010600030101010101" pitchFamily="2" charset="-122"/>
              </a:rPr>
              <a:t>，可以得到</a:t>
            </a:r>
            <a:endParaRPr lang="zh-CN" altLang="zh-CN" kern="100" dirty="0">
              <a:latin typeface="+mj-ea"/>
              <a:ea typeface="+mj-ea"/>
            </a:endParaRPr>
          </a:p>
          <a:p>
            <a:pPr indent="266700" algn="just">
              <a:lnSpc>
                <a:spcPct val="150000"/>
              </a:lnSpc>
              <a:spcAft>
                <a:spcPts val="0"/>
              </a:spcAft>
            </a:pPr>
            <a:endParaRPr lang="en-US" altLang="zh-CN" kern="100" dirty="0">
              <a:latin typeface="+mj-ea"/>
              <a:ea typeface="+mj-ea"/>
            </a:endParaRPr>
          </a:p>
          <a:p>
            <a:pPr indent="266700" algn="just">
              <a:lnSpc>
                <a:spcPct val="150000"/>
              </a:lnSpc>
              <a:spcAft>
                <a:spcPts val="0"/>
              </a:spcAft>
            </a:pPr>
            <a:endParaRPr lang="zh-CN" altLang="zh-CN" kern="100" dirty="0">
              <a:latin typeface="+mj-ea"/>
              <a:ea typeface="+mj-ea"/>
            </a:endParaRPr>
          </a:p>
          <a:p>
            <a:pPr indent="266700" algn="just">
              <a:lnSpc>
                <a:spcPct val="150000"/>
              </a:lnSpc>
              <a:spcAft>
                <a:spcPts val="0"/>
              </a:spcAft>
            </a:pPr>
            <a:r>
              <a:rPr lang="zh-CN" altLang="zh-CN" kern="100" dirty="0">
                <a:latin typeface="+mj-ea"/>
                <a:ea typeface="+mj-ea"/>
                <a:cs typeface="宋体" panose="02010600030101010101" pitchFamily="2" charset="-122"/>
              </a:rPr>
              <a:t>贝叶斯分类器可以表示为：</a:t>
            </a:r>
            <a:endParaRPr lang="zh-CN" altLang="zh-CN" kern="100" dirty="0">
              <a:latin typeface="+mj-ea"/>
              <a:ea typeface="+mj-ea"/>
            </a:endParaRPr>
          </a:p>
        </p:txBody>
      </p:sp>
      <mc:AlternateContent xmlns:mc="http://schemas.openxmlformats.org/markup-compatibility/2006" xmlns:a14="http://schemas.microsoft.com/office/drawing/2010/main">
        <mc:Choice Requires="a14">
          <p:sp>
            <p:nvSpPr>
              <p:cNvPr id="7" name="矩形 6"/>
              <p:cNvSpPr/>
              <p:nvPr/>
            </p:nvSpPr>
            <p:spPr>
              <a:xfrm>
                <a:off x="122830" y="4814209"/>
                <a:ext cx="10254018" cy="1667380"/>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𝑦</m:t>
                      </m:r>
                      <m:r>
                        <a:rPr lang="en-US" altLang="zh-CN" i="1" kern="100">
                          <a:latin typeface="Cambria Math" panose="02040503050406030204" pitchFamily="18" charset="0"/>
                        </a:rPr>
                        <m:t>=</m:t>
                      </m:r>
                      <m:r>
                        <a:rPr lang="en-US" altLang="zh-CN" i="1" kern="100">
                          <a:latin typeface="Cambria Math" panose="02040503050406030204" pitchFamily="18" charset="0"/>
                        </a:rPr>
                        <m:t>𝑓</m:t>
                      </m:r>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𝑥</m:t>
                          </m:r>
                        </m:e>
                      </m:d>
                      <m:r>
                        <a:rPr lang="en-US" altLang="zh-CN" i="1" kern="100">
                          <a:latin typeface="Cambria Math" panose="02040503050406030204" pitchFamily="18" charset="0"/>
                        </a:rPr>
                        <m:t>=</m:t>
                      </m:r>
                      <m:r>
                        <m:rPr>
                          <m:sty m:val="p"/>
                        </m:rPr>
                        <a:rPr lang="en-US" altLang="zh-CN" kern="100">
                          <a:latin typeface="Cambria Math" panose="02040503050406030204" pitchFamily="18" charset="0"/>
                        </a:rPr>
                        <m:t>arg</m:t>
                      </m:r>
                      <m:limLow>
                        <m:limLowPr>
                          <m:ctrlPr>
                            <a:rPr lang="zh-CN" altLang="zh-CN" i="1" kern="100">
                              <a:latin typeface="Cambria Math" panose="02040503050406030204" pitchFamily="18" charset="0"/>
                            </a:rPr>
                          </m:ctrlPr>
                        </m:limLowPr>
                        <m:e>
                          <m:r>
                            <m:rPr>
                              <m:sty m:val="p"/>
                            </m:rPr>
                            <a:rPr lang="en-US" altLang="zh-CN" kern="100">
                              <a:latin typeface="Cambria Math" panose="02040503050406030204" pitchFamily="18" charset="0"/>
                            </a:rPr>
                            <m:t>max</m:t>
                          </m:r>
                        </m:e>
                        <m:lim>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lim>
                      </m:limLow>
                      <m:nary>
                        <m:naryPr>
                          <m:chr m:val="∏"/>
                          <m:limLoc m:val="undOvr"/>
                          <m:ctrlPr>
                            <a:rPr lang="zh-CN" altLang="zh-CN" i="1" kern="100">
                              <a:latin typeface="Cambria Math" panose="02040503050406030204" pitchFamily="18" charset="0"/>
                            </a:rPr>
                          </m:ctrlPr>
                        </m:naryPr>
                        <m:sub>
                          <m:r>
                            <a:rPr lang="en-US" altLang="zh-CN" i="1" kern="100">
                              <a:latin typeface="Cambria Math" panose="02040503050406030204" pitchFamily="18" charset="0"/>
                            </a:rPr>
                            <m:t>𝑗</m:t>
                          </m:r>
                          <m:r>
                            <a:rPr lang="en-US" altLang="zh-CN" i="1" kern="100">
                              <a:latin typeface="Cambria Math" panose="02040503050406030204" pitchFamily="18" charset="0"/>
                            </a:rPr>
                            <m:t>=1</m:t>
                          </m:r>
                        </m:sub>
                        <m:sup>
                          <m:r>
                            <a:rPr lang="en-US" altLang="zh-CN" i="1" kern="100">
                              <a:latin typeface="Cambria Math" panose="02040503050406030204" pitchFamily="18" charset="0"/>
                            </a:rPr>
                            <m:t>𝑛</m:t>
                          </m:r>
                        </m:sup>
                        <m:e>
                          <m:r>
                            <a:rPr lang="en-US" altLang="zh-CN" i="1" kern="100">
                              <a:latin typeface="Cambria Math" panose="02040503050406030204" pitchFamily="18" charset="0"/>
                            </a:rPr>
                            <m:t>𝑃</m:t>
                          </m:r>
                        </m:e>
                      </m:nary>
                      <m:d>
                        <m:dPr>
                          <m:ctrlPr>
                            <a:rPr lang="zh-CN" altLang="zh-CN" i="1" kern="100">
                              <a:latin typeface="Cambria Math" panose="02040503050406030204" pitchFamily="18" charset="0"/>
                            </a:rPr>
                          </m:ctrlPr>
                        </m:dPr>
                        <m:e>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𝑋</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r>
                            <a:rPr lang="en-US" altLang="zh-CN" i="1" kern="100">
                              <a:latin typeface="Cambria Math" panose="02040503050406030204" pitchFamily="18" charset="0"/>
                            </a:rPr>
                            <m:t>=</m:t>
                          </m:r>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𝑥</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e>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r>
                        <a:rPr lang="en-US" altLang="zh-CN" i="1" kern="100">
                          <a:latin typeface="Cambria Math" panose="02040503050406030204" pitchFamily="18" charset="0"/>
                        </a:rPr>
                        <m:t>𝑃</m:t>
                      </m:r>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oMath>
                  </m:oMathPara>
                </a14:m>
                <a:endParaRPr lang="zh-CN" altLang="zh-CN" kern="100" dirty="0">
                  <a:latin typeface="+mj-ea"/>
                </a:endParaRPr>
              </a:p>
            </p:txBody>
          </p:sp>
        </mc:Choice>
        <mc:Fallback xmlns="">
          <p:sp>
            <p:nvSpPr>
              <p:cNvPr id="7" name="矩形 6"/>
              <p:cNvSpPr>
                <a:spLocks noRot="1" noChangeAspect="1" noMove="1" noResize="1" noEditPoints="1" noAdjustHandles="1" noChangeArrowheads="1" noChangeShapeType="1" noTextEdit="1"/>
              </p:cNvSpPr>
              <p:nvPr/>
            </p:nvSpPr>
            <p:spPr>
              <a:xfrm>
                <a:off x="122830" y="4814209"/>
                <a:ext cx="10254018" cy="1667380"/>
              </a:xfrm>
              <a:prstGeom prst="rect">
                <a:avLst/>
              </a:prstGeom>
              <a:blipFill rotWithShape="1">
                <a:blip r:embed="rId3"/>
                <a:stretch>
                  <a:fillRect l="-3" t="-16" r="3"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5051" y="1779702"/>
                <a:ext cx="9994710" cy="104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e>
                        <m:e>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1">
                                  <a:latin typeface="Cambria Math" panose="02040503050406030204" pitchFamily="18" charset="0"/>
                                </a:rPr>
                                <m:t>𝑃</m:t>
                              </m:r>
                            </m:e>
                          </m:nary>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e>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e>
                          </m:d>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e>
                          </m:d>
                        </m:num>
                        <m:den>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1">
                                      <a:latin typeface="Cambria Math" panose="02040503050406030204" pitchFamily="18" charset="0"/>
                                    </a:rPr>
                                    <m:t>𝑃</m:t>
                                  </m:r>
                                </m:e>
                              </m:nary>
                            </m:e>
                          </m:nary>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e>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e>
                          </m:d>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e>
                          </m:d>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05051" y="1779702"/>
                <a:ext cx="9994710" cy="1047403"/>
              </a:xfrm>
              <a:prstGeom prst="rect">
                <a:avLst/>
              </a:prstGeom>
              <a:blipFill rotWithShape="1">
                <a:blip r:embed="rId4"/>
                <a:stretch>
                  <a:fillRect l="-5" t="-41" r="3" b="-22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41194" y="4607524"/>
                <a:ext cx="9266830" cy="581057"/>
              </a:xfrm>
              <a:prstGeom prst="rect">
                <a:avLst/>
              </a:prstGeom>
            </p:spPr>
            <p:txBody>
              <a:bodyPr wrap="square">
                <a:spAutoFit/>
              </a:bodyPr>
              <a:lstStyle/>
              <a:p>
                <a:pPr indent="266700" algn="just">
                  <a:lnSpc>
                    <a:spcPct val="150000"/>
                  </a:lnSpc>
                  <a:spcAft>
                    <a:spcPts val="0"/>
                  </a:spcAft>
                </a:pPr>
                <a:r>
                  <a:rPr lang="zh-CN" altLang="zh-CN" kern="100" dirty="0">
                    <a:latin typeface="+mj-ea"/>
                    <a:cs typeface="宋体" panose="02010600030101010101" pitchFamily="2" charset="-122"/>
                  </a:rPr>
                  <a:t>上式中分母中</a:t>
                </a:r>
                <a14:m>
                  <m:oMath xmlns:m="http://schemas.openxmlformats.org/officeDocument/2006/math">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oMath>
                </a14:m>
                <a:r>
                  <a:rPr lang="zh-CN" altLang="zh-CN" kern="100" dirty="0">
                    <a:latin typeface="+mj-ea"/>
                    <a:cs typeface="宋体" panose="02010600030101010101" pitchFamily="2" charset="-122"/>
                  </a:rPr>
                  <a:t>都是一样的，即不会对结果产生影响，即</a:t>
                </a:r>
                <a:endParaRPr lang="zh-CN" altLang="zh-CN" kern="100" dirty="0">
                  <a:latin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341194" y="4607524"/>
                <a:ext cx="9266830" cy="581057"/>
              </a:xfrm>
              <a:prstGeom prst="rect">
                <a:avLst/>
              </a:prstGeom>
              <a:blipFill rotWithShape="1">
                <a:blip r:embed="rId5"/>
                <a:stretch>
                  <a:fillRect l="-2" t="-103" r="5" b="-2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91820" y="2954830"/>
                <a:ext cx="9203140" cy="1524969"/>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𝑦</m:t>
                      </m:r>
                      <m:r>
                        <a:rPr lang="en-US" altLang="zh-CN" i="1" kern="100">
                          <a:latin typeface="Cambria Math" panose="02040503050406030204" pitchFamily="18" charset="0"/>
                        </a:rPr>
                        <m:t>=</m:t>
                      </m:r>
                      <m:r>
                        <a:rPr lang="en-US" altLang="zh-CN" i="1" kern="100">
                          <a:latin typeface="Cambria Math" panose="02040503050406030204" pitchFamily="18" charset="0"/>
                        </a:rPr>
                        <m:t>𝑓</m:t>
                      </m:r>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𝑥</m:t>
                          </m:r>
                        </m:e>
                      </m:d>
                      <m:r>
                        <a:rPr lang="en-US" altLang="zh-CN" i="1" kern="100">
                          <a:latin typeface="Cambria Math" panose="02040503050406030204" pitchFamily="18" charset="0"/>
                        </a:rPr>
                        <m:t>=</m:t>
                      </m:r>
                      <m:r>
                        <m:rPr>
                          <m:sty m:val="p"/>
                        </m:rPr>
                        <a:rPr lang="en-US" altLang="zh-CN" kern="100">
                          <a:latin typeface="Cambria Math" panose="02040503050406030204" pitchFamily="18" charset="0"/>
                        </a:rPr>
                        <m:t>arg</m:t>
                      </m:r>
                      <m:limLow>
                        <m:limLowPr>
                          <m:ctrlPr>
                            <a:rPr lang="zh-CN" altLang="zh-CN" i="1" kern="100">
                              <a:latin typeface="Cambria Math" panose="02040503050406030204" pitchFamily="18" charset="0"/>
                            </a:rPr>
                          </m:ctrlPr>
                        </m:limLowPr>
                        <m:e>
                          <m:r>
                            <m:rPr>
                              <m:sty m:val="p"/>
                            </m:rPr>
                            <a:rPr lang="en-US" altLang="zh-CN" kern="100">
                              <a:latin typeface="Cambria Math" panose="02040503050406030204" pitchFamily="18" charset="0"/>
                            </a:rPr>
                            <m:t>max</m:t>
                          </m:r>
                        </m:e>
                        <m:lim>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lim>
                      </m:limLow>
                      <m:f>
                        <m:fPr>
                          <m:ctrlPr>
                            <a:rPr lang="zh-CN" altLang="zh-CN" i="1" kern="100">
                              <a:latin typeface="Cambria Math" panose="02040503050406030204" pitchFamily="18" charset="0"/>
                            </a:rPr>
                          </m:ctrlPr>
                        </m:fPr>
                        <m:num>
                          <m:nary>
                            <m:naryPr>
                              <m:chr m:val="∏"/>
                              <m:limLoc m:val="undOvr"/>
                              <m:ctrlPr>
                                <a:rPr lang="zh-CN" altLang="zh-CN" i="1" kern="100">
                                  <a:latin typeface="Cambria Math" panose="02040503050406030204" pitchFamily="18" charset="0"/>
                                </a:rPr>
                              </m:ctrlPr>
                            </m:naryPr>
                            <m:sub>
                              <m:r>
                                <a:rPr lang="en-US" altLang="zh-CN" i="1" kern="100">
                                  <a:latin typeface="Cambria Math" panose="02040503050406030204" pitchFamily="18" charset="0"/>
                                </a:rPr>
                                <m:t>𝑗</m:t>
                              </m:r>
                              <m:r>
                                <a:rPr lang="en-US" altLang="zh-CN" i="1" kern="100">
                                  <a:latin typeface="Cambria Math" panose="02040503050406030204" pitchFamily="18" charset="0"/>
                                </a:rPr>
                                <m:t>=1</m:t>
                              </m:r>
                            </m:sub>
                            <m:sup>
                              <m:r>
                                <a:rPr lang="en-US" altLang="zh-CN" i="1" kern="100">
                                  <a:latin typeface="Cambria Math" panose="02040503050406030204" pitchFamily="18" charset="0"/>
                                </a:rPr>
                                <m:t>𝑛</m:t>
                              </m:r>
                            </m:sup>
                            <m:e>
                              <m:r>
                                <a:rPr lang="en-US" altLang="zh-CN" i="1" kern="100">
                                  <a:latin typeface="Cambria Math" panose="02040503050406030204" pitchFamily="18" charset="0"/>
                                </a:rPr>
                                <m:t>𝑃</m:t>
                              </m:r>
                            </m:e>
                          </m:nary>
                          <m:d>
                            <m:dPr>
                              <m:ctrlPr>
                                <a:rPr lang="zh-CN" altLang="zh-CN" i="1" kern="100">
                                  <a:latin typeface="Cambria Math" panose="02040503050406030204" pitchFamily="18" charset="0"/>
                                </a:rPr>
                              </m:ctrlPr>
                            </m:dPr>
                            <m:e>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𝑋</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r>
                                <a:rPr lang="en-US" altLang="zh-CN" i="1" kern="100">
                                  <a:latin typeface="Cambria Math" panose="02040503050406030204" pitchFamily="18" charset="0"/>
                                </a:rPr>
                                <m:t>=</m:t>
                              </m:r>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𝑥</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e>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r>
                            <a:rPr lang="en-US" altLang="zh-CN" i="1" kern="100">
                              <a:latin typeface="Cambria Math" panose="02040503050406030204" pitchFamily="18" charset="0"/>
                            </a:rPr>
                            <m:t>𝑃</m:t>
                          </m:r>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num>
                        <m:den>
                          <m:nary>
                            <m:naryPr>
                              <m:chr m:val="∑"/>
                              <m:limLoc m:val="undOvr"/>
                              <m:ctrlPr>
                                <a:rPr lang="zh-CN" altLang="zh-CN" i="1" kern="100">
                                  <a:latin typeface="Cambria Math" panose="02040503050406030204" pitchFamily="18" charset="0"/>
                                </a:rPr>
                              </m:ctrlPr>
                            </m:naryPr>
                            <m:sub>
                              <m:r>
                                <a:rPr lang="en-US" altLang="zh-CN" i="1" kern="100">
                                  <a:latin typeface="Cambria Math" panose="02040503050406030204" pitchFamily="18" charset="0"/>
                                </a:rPr>
                                <m:t>𝑘</m:t>
                              </m:r>
                              <m:r>
                                <a:rPr lang="en-US" altLang="zh-CN" i="1" kern="100">
                                  <a:latin typeface="Cambria Math" panose="02040503050406030204" pitchFamily="18" charset="0"/>
                                </a:rPr>
                                <m:t>=1</m:t>
                              </m:r>
                            </m:sub>
                            <m:sup>
                              <m:r>
                                <a:rPr lang="en-US" altLang="zh-CN" i="1" kern="100">
                                  <a:latin typeface="Cambria Math" panose="02040503050406030204" pitchFamily="18" charset="0"/>
                                </a:rPr>
                                <m:t>𝐾</m:t>
                              </m:r>
                            </m:sup>
                            <m:e>
                              <m:nary>
                                <m:naryPr>
                                  <m:chr m:val="∏"/>
                                  <m:limLoc m:val="undOvr"/>
                                  <m:ctrlPr>
                                    <a:rPr lang="zh-CN" altLang="zh-CN" i="1" kern="100">
                                      <a:latin typeface="Cambria Math" panose="02040503050406030204" pitchFamily="18" charset="0"/>
                                    </a:rPr>
                                  </m:ctrlPr>
                                </m:naryPr>
                                <m:sub>
                                  <m:r>
                                    <a:rPr lang="en-US" altLang="zh-CN" i="1" kern="100">
                                      <a:latin typeface="Cambria Math" panose="02040503050406030204" pitchFamily="18" charset="0"/>
                                    </a:rPr>
                                    <m:t>𝑗</m:t>
                                  </m:r>
                                  <m:r>
                                    <a:rPr lang="en-US" altLang="zh-CN" i="1" kern="100">
                                      <a:latin typeface="Cambria Math" panose="02040503050406030204" pitchFamily="18" charset="0"/>
                                    </a:rPr>
                                    <m:t>=1</m:t>
                                  </m:r>
                                </m:sub>
                                <m:sup>
                                  <m:r>
                                    <a:rPr lang="en-US" altLang="zh-CN" i="1" kern="100">
                                      <a:latin typeface="Cambria Math" panose="02040503050406030204" pitchFamily="18" charset="0"/>
                                    </a:rPr>
                                    <m:t>𝑛</m:t>
                                  </m:r>
                                </m:sup>
                                <m:e>
                                  <m:r>
                                    <a:rPr lang="en-US" altLang="zh-CN" i="1" kern="100">
                                      <a:latin typeface="Cambria Math" panose="02040503050406030204" pitchFamily="18" charset="0"/>
                                    </a:rPr>
                                    <m:t>𝑃</m:t>
                                  </m:r>
                                </m:e>
                              </m:nary>
                            </m:e>
                          </m:nary>
                          <m:d>
                            <m:dPr>
                              <m:ctrlPr>
                                <a:rPr lang="zh-CN" altLang="zh-CN" i="1" kern="100">
                                  <a:latin typeface="Cambria Math" panose="02040503050406030204" pitchFamily="18" charset="0"/>
                                </a:rPr>
                              </m:ctrlPr>
                            </m:dPr>
                            <m:e>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𝑋</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r>
                                <a:rPr lang="en-US" altLang="zh-CN" i="1" kern="100">
                                  <a:latin typeface="Cambria Math" panose="02040503050406030204" pitchFamily="18" charset="0"/>
                                </a:rPr>
                                <m:t>=</m:t>
                              </m:r>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𝑥</m:t>
                                  </m:r>
                                </m:e>
                                <m:sup>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𝑗</m:t>
                                      </m:r>
                                    </m:e>
                                  </m:d>
                                </m:sup>
                              </m:sSup>
                            </m:e>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r>
                            <a:rPr lang="en-US" altLang="zh-CN" i="1" kern="100">
                              <a:latin typeface="Cambria Math" panose="02040503050406030204" pitchFamily="18" charset="0"/>
                            </a:rPr>
                            <m:t>𝑃</m:t>
                          </m:r>
                          <m:d>
                            <m:dPr>
                              <m:ctrlPr>
                                <a:rPr lang="zh-CN" altLang="zh-CN" i="1" kern="100">
                                  <a:latin typeface="Cambria Math" panose="02040503050406030204" pitchFamily="18" charset="0"/>
                                </a:rPr>
                              </m:ctrlPr>
                            </m:dPr>
                            <m:e>
                              <m:r>
                                <a:rPr lang="en-US" altLang="zh-CN" i="1" kern="100">
                                  <a:latin typeface="Cambria Math" panose="02040503050406030204" pitchFamily="18" charset="0"/>
                                </a:rPr>
                                <m:t>𝑌</m:t>
                              </m:r>
                              <m:r>
                                <a:rPr lang="en-US" altLang="zh-CN" i="1" kern="100">
                                  <a:latin typeface="Cambria Math" panose="02040503050406030204" pitchFamily="18" charset="0"/>
                                </a:rPr>
                                <m:t>=</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𝑐</m:t>
                                  </m:r>
                                </m:e>
                                <m:sub>
                                  <m:r>
                                    <a:rPr lang="en-US" altLang="zh-CN" i="1" kern="100">
                                      <a:latin typeface="Cambria Math" panose="02040503050406030204" pitchFamily="18" charset="0"/>
                                    </a:rPr>
                                    <m:t>𝑘</m:t>
                                  </m:r>
                                </m:sub>
                              </m:sSub>
                            </m:e>
                          </m:d>
                        </m:den>
                      </m:f>
                    </m:oMath>
                  </m:oMathPara>
                </a14:m>
                <a:endParaRPr lang="zh-CN" altLang="zh-CN" kern="100" dirty="0">
                  <a:latin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1091820" y="2954830"/>
                <a:ext cx="9203140" cy="1524969"/>
              </a:xfrm>
              <a:prstGeom prst="rect">
                <a:avLst/>
              </a:prstGeom>
              <a:blipFill rotWithShape="1">
                <a:blip r:embed="rId6"/>
                <a:stretch>
                  <a:fillRect l="-3" t="-11" r="4" b="-3922"/>
                </a:stretch>
              </a:blipFill>
            </p:spPr>
            <p:txBody>
              <a:bodyPr/>
              <a:lstStyle/>
              <a:p>
                <a:r>
                  <a:rPr lang="zh-CN" altLang="en-US">
                    <a:noFill/>
                  </a:rPr>
                  <a:t> </a:t>
                </a:r>
              </a:p>
            </p:txBody>
          </p:sp>
        </mc:Fallback>
      </mc:AlternateContent>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307107" y="351804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贝叶斯方法</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朴素贝叶斯原理</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zh-CN" altLang="en-US" sz="3600" dirty="0">
                <a:solidFill>
                  <a:schemeClr val="bg1"/>
                </a:solidFill>
                <a:latin typeface="Impact" panose="020B0806030902050204" pitchFamily="34" charset="0"/>
                <a:ea typeface="微软雅黑" panose="020B0503020204020204" pitchFamily="34" charset="-122"/>
              </a:rPr>
              <a:t>朴素贝叶斯案例</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朴素贝叶斯代码实现</a:t>
            </a:r>
          </a:p>
        </p:txBody>
      </p:sp>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3" name="矩形 2"/>
          <p:cNvSpPr/>
          <p:nvPr/>
        </p:nvSpPr>
        <p:spPr>
          <a:xfrm>
            <a:off x="1173480" y="1518196"/>
            <a:ext cx="9951720" cy="830997"/>
          </a:xfrm>
          <a:prstGeom prst="rect">
            <a:avLst/>
          </a:prstGeom>
        </p:spPr>
        <p:txBody>
          <a:bodyPr wrap="square">
            <a:spAutoFit/>
          </a:bodyPr>
          <a:lstStyle/>
          <a:p>
            <a:pPr>
              <a:spcBef>
                <a:spcPts val="900"/>
              </a:spcBef>
              <a:spcAft>
                <a:spcPts val="900"/>
              </a:spcAft>
            </a:pPr>
            <a:r>
              <a:rPr lang="zh-CN" altLang="zh-CN" kern="100" dirty="0">
                <a:latin typeface="+mj-ea"/>
                <a:ea typeface="+mj-ea"/>
                <a:cs typeface="Times New Roman" panose="02020603050405020304" pitchFamily="18" charset="0"/>
              </a:rPr>
              <a:t>假设我们正在构建一个分类器，该分类器说明文本是否与运动</a:t>
            </a:r>
            <a:r>
              <a:rPr lang="en-US" altLang="zh-CN" kern="100" dirty="0">
                <a:latin typeface="+mj-ea"/>
                <a:ea typeface="+mj-ea"/>
                <a:cs typeface="Times New Roman" panose="02020603050405020304" pitchFamily="18" charset="0"/>
              </a:rPr>
              <a:t>(Sports)</a:t>
            </a:r>
            <a:r>
              <a:rPr lang="zh-CN" altLang="zh-CN" kern="100" dirty="0">
                <a:latin typeface="+mj-ea"/>
                <a:ea typeface="+mj-ea"/>
                <a:cs typeface="Times New Roman" panose="02020603050405020304" pitchFamily="18" charset="0"/>
              </a:rPr>
              <a:t>有关。我们的训练数据有</a:t>
            </a:r>
            <a:r>
              <a:rPr lang="en-US" altLang="zh-CN" kern="100" dirty="0">
                <a:latin typeface="+mj-ea"/>
                <a:ea typeface="+mj-ea"/>
                <a:cs typeface="Times New Roman" panose="02020603050405020304" pitchFamily="18" charset="0"/>
              </a:rPr>
              <a:t>5</a:t>
            </a:r>
            <a:r>
              <a:rPr lang="zh-CN" altLang="zh-CN" kern="100" dirty="0">
                <a:latin typeface="+mj-ea"/>
                <a:ea typeface="+mj-ea"/>
                <a:cs typeface="Times New Roman" panose="02020603050405020304" pitchFamily="18" charset="0"/>
              </a:rPr>
              <a:t>句话：</a:t>
            </a:r>
          </a:p>
        </p:txBody>
      </p:sp>
      <p:graphicFrame>
        <p:nvGraphicFramePr>
          <p:cNvPr id="5" name="表格 4"/>
          <p:cNvGraphicFramePr>
            <a:graphicFrameLocks noGrp="1"/>
          </p:cNvGraphicFramePr>
          <p:nvPr/>
        </p:nvGraphicFramePr>
        <p:xfrm>
          <a:off x="1273587" y="2628430"/>
          <a:ext cx="9477186" cy="2194560"/>
        </p:xfrm>
        <a:graphic>
          <a:graphicData uri="http://schemas.openxmlformats.org/drawingml/2006/table">
            <a:tbl>
              <a:tblPr firstRow="1" firstCol="1" lastRow="1" lastCol="1">
                <a:tableStyleId>{93296810-A885-4BE3-A3E7-6D5BEEA58F35}</a:tableStyleId>
              </a:tblPr>
              <a:tblGrid>
                <a:gridCol w="4738593">
                  <a:extLst>
                    <a:ext uri="{9D8B030D-6E8A-4147-A177-3AD203B41FA5}">
                      <a16:colId xmlns:a16="http://schemas.microsoft.com/office/drawing/2014/main" val="20000"/>
                    </a:ext>
                  </a:extLst>
                </a:gridCol>
                <a:gridCol w="4738593">
                  <a:extLst>
                    <a:ext uri="{9D8B030D-6E8A-4147-A177-3AD203B41FA5}">
                      <a16:colId xmlns:a16="http://schemas.microsoft.com/office/drawing/2014/main" val="20001"/>
                    </a:ext>
                  </a:extLst>
                </a:gridCol>
              </a:tblGrid>
              <a:tr h="0">
                <a:tc>
                  <a:txBody>
                    <a:bodyPr/>
                    <a:lstStyle/>
                    <a:p>
                      <a:pPr>
                        <a:spcBef>
                          <a:spcPts val="180"/>
                        </a:spcBef>
                        <a:spcAft>
                          <a:spcPts val="180"/>
                        </a:spcAft>
                      </a:pPr>
                      <a:r>
                        <a:rPr lang="en-US" sz="2400" dirty="0" err="1">
                          <a:effectLst/>
                          <a:latin typeface="+mj-ea"/>
                          <a:ea typeface="+mj-ea"/>
                        </a:rPr>
                        <a:t>文本</a:t>
                      </a:r>
                      <a:endParaRPr lang="zh-CN" sz="2400" dirty="0">
                        <a:effectLst/>
                        <a:latin typeface="+mj-ea"/>
                        <a:ea typeface="+mj-ea"/>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dirty="0" err="1">
                          <a:effectLst/>
                          <a:latin typeface="+mj-ea"/>
                          <a:ea typeface="+mj-ea"/>
                        </a:rPr>
                        <a:t>标签</a:t>
                      </a:r>
                      <a:endParaRPr lang="zh-CN" sz="2400" dirty="0">
                        <a:effectLst/>
                        <a:latin typeface="+mj-ea"/>
                        <a:ea typeface="+mj-ea"/>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0">
                <a:tc>
                  <a:txBody>
                    <a:bodyPr/>
                    <a:lstStyle/>
                    <a:p>
                      <a:pPr>
                        <a:spcBef>
                          <a:spcPts val="180"/>
                        </a:spcBef>
                        <a:spcAft>
                          <a:spcPts val="180"/>
                        </a:spcAft>
                      </a:pPr>
                      <a:r>
                        <a:rPr lang="en-US" sz="2400" dirty="0">
                          <a:effectLst/>
                        </a:rPr>
                        <a:t>A great game</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spcBef>
                          <a:spcPts val="180"/>
                        </a:spcBef>
                        <a:spcAft>
                          <a:spcPts val="180"/>
                        </a:spcAft>
                      </a:pPr>
                      <a:r>
                        <a:rPr lang="en-US" sz="2400" dirty="0">
                          <a:effectLst/>
                        </a:rPr>
                        <a:t>The election was over</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Not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spcBef>
                          <a:spcPts val="180"/>
                        </a:spcBef>
                        <a:spcAft>
                          <a:spcPts val="180"/>
                        </a:spcAft>
                      </a:pPr>
                      <a:r>
                        <a:rPr lang="en-US" sz="2400" dirty="0">
                          <a:effectLst/>
                        </a:rPr>
                        <a:t>Very clean match</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spcBef>
                          <a:spcPts val="180"/>
                        </a:spcBef>
                        <a:spcAft>
                          <a:spcPts val="180"/>
                        </a:spcAft>
                      </a:pPr>
                      <a:r>
                        <a:rPr lang="en-US" sz="2400" dirty="0">
                          <a:effectLst/>
                        </a:rPr>
                        <a:t>A clean but forgettable game</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spcBef>
                          <a:spcPts val="180"/>
                        </a:spcBef>
                        <a:spcAft>
                          <a:spcPts val="180"/>
                        </a:spcAft>
                      </a:pPr>
                      <a:r>
                        <a:rPr lang="en-US" sz="2400" dirty="0">
                          <a:effectLst/>
                        </a:rPr>
                        <a:t>It was a close election</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dirty="0">
                          <a:effectLst/>
                        </a:rPr>
                        <a:t>Not Sports</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6" name="Rectangle 1"/>
          <p:cNvSpPr>
            <a:spLocks noChangeArrowheads="1"/>
          </p:cNvSpPr>
          <p:nvPr/>
        </p:nvSpPr>
        <p:spPr bwMode="auto">
          <a:xfrm>
            <a:off x="1021080" y="2990831"/>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1173480" y="5064711"/>
                <a:ext cx="9677400" cy="1200329"/>
              </a:xfrm>
              <a:prstGeom prst="rect">
                <a:avLst/>
              </a:prstGeom>
            </p:spPr>
            <p:txBody>
              <a:bodyPr wrap="square">
                <a:spAutoFit/>
              </a:bodyPr>
              <a:lstStyle/>
              <a:p>
                <a:pPr>
                  <a:spcAft>
                    <a:spcPts val="0"/>
                  </a:spcAft>
                </a:pPr>
                <a:r>
                  <a:rPr lang="en-US" altLang="zh-CN" dirty="0">
                    <a:latin typeface="+mj-ea"/>
                    <a:ea typeface="+mj-ea"/>
                    <a:cs typeface="Euclid" panose="02020503060505020303" pitchFamily="18" charset="0"/>
                  </a:rPr>
                  <a:t>我们想要计算句子“A very close </a:t>
                </a:r>
                <a:r>
                  <a:rPr lang="en-US" altLang="zh-CN" dirty="0" err="1">
                    <a:latin typeface="+mj-ea"/>
                    <a:ea typeface="+mj-ea"/>
                    <a:cs typeface="Euclid" panose="02020503060505020303" pitchFamily="18" charset="0"/>
                  </a:rPr>
                  <a:t>game”是</a:t>
                </a:r>
                <a:r>
                  <a:rPr lang="en-US" altLang="zh-CN" dirty="0">
                    <a:latin typeface="+mj-ea"/>
                    <a:cs typeface="Euclid" panose="02020503060505020303" pitchFamily="18" charset="0"/>
                  </a:rPr>
                  <a:t> Sports </a:t>
                </a:r>
                <a:r>
                  <a:rPr lang="en-US" altLang="zh-CN" dirty="0" err="1">
                    <a:latin typeface="+mj-ea"/>
                    <a:ea typeface="+mj-ea"/>
                    <a:cs typeface="Euclid" panose="02020503060505020303" pitchFamily="18" charset="0"/>
                  </a:rPr>
                  <a:t>的概率以及它不是</a:t>
                </a:r>
                <a:r>
                  <a:rPr lang="en-US" altLang="zh-CN" dirty="0">
                    <a:latin typeface="+mj-ea"/>
                    <a:cs typeface="Euclid" panose="02020503060505020303" pitchFamily="18" charset="0"/>
                  </a:rPr>
                  <a:t> Sports </a:t>
                </a:r>
                <a:r>
                  <a:rPr lang="en-US" altLang="zh-CN" dirty="0" err="1">
                    <a:latin typeface="+mj-ea"/>
                    <a:ea typeface="+mj-ea"/>
                    <a:cs typeface="Euclid" panose="02020503060505020303" pitchFamily="18" charset="0"/>
                  </a:rPr>
                  <a:t>的概率</a:t>
                </a:r>
                <a:r>
                  <a:rPr lang="en-US" altLang="zh-CN" dirty="0">
                    <a:latin typeface="+mj-ea"/>
                    <a:ea typeface="+mj-ea"/>
                    <a:cs typeface="Euclid" panose="02020503060505020303" pitchFamily="18" charset="0"/>
                  </a:rPr>
                  <a:t>。</a:t>
                </a:r>
              </a:p>
              <a:p>
                <a:pPr>
                  <a:spcAft>
                    <a:spcPts val="0"/>
                  </a:spcAft>
                </a:pPr>
                <a:r>
                  <a:rPr lang="en-US" altLang="zh-CN" dirty="0" err="1">
                    <a:latin typeface="+mj-ea"/>
                    <a:ea typeface="+mj-ea"/>
                    <a:cs typeface="Euclid" panose="02020503060505020303" pitchFamily="18" charset="0"/>
                  </a:rPr>
                  <a:t>即</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b="0" i="0" smtClean="0">
                        <a:latin typeface="Cambria Math" panose="02040503050406030204" pitchFamily="18" charset="0"/>
                        <a:ea typeface="+mj-ea"/>
                        <a:cs typeface="Euclid" panose="02020503060505020303" pitchFamily="18" charset="0"/>
                      </a:rPr>
                      <m:t>S</m:t>
                    </m:r>
                    <m:r>
                      <m:rPr>
                        <m:sty m:val="p"/>
                      </m:rPr>
                      <a:rPr lang="en-US" altLang="zh-CN">
                        <a:latin typeface="Cambria Math" panose="02040503050406030204" pitchFamily="18" charset="0"/>
                        <a:ea typeface="+mj-ea"/>
                        <a:cs typeface="Euclid" panose="02020503060505020303" pitchFamily="18" charset="0"/>
                      </a:rPr>
                      <m:t>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oMath>
                </a14:m>
                <a:r>
                  <a:rPr lang="en-US" altLang="zh-CN" dirty="0" err="1">
                    <a:latin typeface="+mj-ea"/>
                    <a:ea typeface="+mj-ea"/>
                    <a:cs typeface="Euclid" panose="02020503060505020303" pitchFamily="18" charset="0"/>
                  </a:rPr>
                  <a:t>这个句子的类别是Sports的概率</a:t>
                </a:r>
                <a:endParaRPr lang="zh-CN" altLang="zh-CN" dirty="0">
                  <a:latin typeface="+mj-ea"/>
                  <a:ea typeface="+mj-ea"/>
                  <a:cs typeface="Euclid" panose="02020503060505020303"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173480" y="5064711"/>
                <a:ext cx="9677400" cy="1200329"/>
              </a:xfrm>
              <a:prstGeom prst="rect">
                <a:avLst/>
              </a:prstGeom>
              <a:blipFill rotWithShape="1">
                <a:blip r:embed="rId3"/>
                <a:stretch>
                  <a:fillRect t="-49" b="11"/>
                </a:stretch>
              </a:blipFill>
            </p:spPr>
            <p:txBody>
              <a:bodyPr/>
              <a:lstStyle/>
              <a:p>
                <a:r>
                  <a:rPr lang="zh-CN" altLang="en-US">
                    <a:noFill/>
                  </a:rPr>
                  <a:t> </a:t>
                </a:r>
              </a:p>
            </p:txBody>
          </p:sp>
        </mc:Fallback>
      </mc:AlternateContent>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贝叶斯方法</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朴素贝叶斯原理</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朴素贝叶斯案例</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朴素贝叶斯代码实现</a:t>
            </a: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6" name="Rectangle 1"/>
          <p:cNvSpPr>
            <a:spLocks noChangeArrowheads="1"/>
          </p:cNvSpPr>
          <p:nvPr/>
        </p:nvSpPr>
        <p:spPr bwMode="auto">
          <a:xfrm>
            <a:off x="1021080" y="2990831"/>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668338" y="1247746"/>
                <a:ext cx="10195560" cy="5374356"/>
              </a:xfrm>
              <a:prstGeom prst="rect">
                <a:avLst/>
              </a:prstGeom>
            </p:spPr>
            <p:txBody>
              <a:bodyPr wrap="square">
                <a:spAutoFit/>
              </a:bodyPr>
              <a:lstStyle/>
              <a:p>
                <a:pPr>
                  <a:lnSpc>
                    <a:spcPct val="150000"/>
                  </a:lnSpc>
                  <a:spcAft>
                    <a:spcPts val="0"/>
                  </a:spcAft>
                </a:pPr>
                <a:r>
                  <a:rPr lang="zh-CN" altLang="zh-CN" dirty="0">
                    <a:latin typeface="+mj-ea"/>
                    <a:ea typeface="+mj-ea"/>
                    <a:cs typeface="Euclid" panose="02020503060505020303" pitchFamily="18" charset="0"/>
                  </a:rPr>
                  <a:t>特征：单词的频率</a:t>
                </a:r>
              </a:p>
              <a:p>
                <a:pPr>
                  <a:lnSpc>
                    <a:spcPct val="150000"/>
                  </a:lnSpc>
                  <a:spcAft>
                    <a:spcPts val="0"/>
                  </a:spcAft>
                </a:pPr>
                <a:r>
                  <a:rPr lang="zh-CN" altLang="zh-CN" dirty="0">
                    <a:latin typeface="+mj-ea"/>
                    <a:ea typeface="+mj-ea"/>
                    <a:cs typeface="Euclid" panose="02020503060505020303" pitchFamily="18" charset="0"/>
                  </a:rPr>
                  <a:t>已知贝叶斯定理</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𝑌</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𝑋</m:t>
                    </m:r>
                    <m:r>
                      <a:rPr lang="en-US" altLang="zh-CN" i="1">
                        <a:latin typeface="Cambria Math" panose="02040503050406030204" pitchFamily="18" charset="0"/>
                        <a:ea typeface="+mj-ea"/>
                        <a:cs typeface="Euclid" panose="02020503060505020303" pitchFamily="18" charset="0"/>
                      </a:rPr>
                      <m:t>)=</m:t>
                    </m:r>
                    <m:f>
                      <m:fPr>
                        <m:ctrlPr>
                          <a:rPr lang="zh-CN" altLang="zh-CN" i="1">
                            <a:latin typeface="Cambria Math" panose="02040503050406030204" pitchFamily="18" charset="0"/>
                            <a:ea typeface="+mj-ea"/>
                            <a:cs typeface="Euclid" panose="02020503060505020303" pitchFamily="18" charset="0"/>
                          </a:rPr>
                        </m:ctrlPr>
                      </m:fPr>
                      <m:num>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𝑋</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𝑌</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𝑌</m:t>
                        </m:r>
                        <m:r>
                          <a:rPr lang="en-US" altLang="zh-CN" i="1">
                            <a:latin typeface="Cambria Math" panose="02040503050406030204" pitchFamily="18" charset="0"/>
                            <a:ea typeface="+mj-ea"/>
                            <a:cs typeface="Euclid" panose="02020503060505020303" pitchFamily="18" charset="0"/>
                          </a:rPr>
                          <m:t>)</m:t>
                        </m:r>
                      </m:num>
                      <m:den>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𝑋</m:t>
                        </m:r>
                        <m:r>
                          <a:rPr lang="en-US" altLang="zh-CN" i="1">
                            <a:latin typeface="Cambria Math" panose="02040503050406030204" pitchFamily="18" charset="0"/>
                            <a:ea typeface="+mj-ea"/>
                            <a:cs typeface="Euclid" panose="02020503060505020303" pitchFamily="18" charset="0"/>
                          </a:rPr>
                          <m:t>)</m:t>
                        </m:r>
                      </m:den>
                    </m:f>
                  </m:oMath>
                </a14:m>
                <a:r>
                  <a:rPr lang="zh-CN" altLang="zh-CN" dirty="0">
                    <a:latin typeface="+mj-ea"/>
                    <a:ea typeface="+mj-ea"/>
                    <a:cs typeface="Euclid" panose="02020503060505020303" pitchFamily="18" charset="0"/>
                  </a:rPr>
                  <a:t>，则：</a:t>
                </a: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f>
                        <m:fPr>
                          <m:ctrlPr>
                            <a:rPr lang="zh-CN" altLang="zh-CN" i="1">
                              <a:latin typeface="Cambria Math" panose="02040503050406030204" pitchFamily="18" charset="0"/>
                              <a:ea typeface="+mj-ea"/>
                              <a:cs typeface="Euclid" panose="02020503060505020303" pitchFamily="18" charset="0"/>
                            </a:rPr>
                          </m:ctrlPr>
                        </m:fPr>
                        <m:num>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num>
                        <m:den>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den>
                      </m:f>
                    </m:oMath>
                  </m:oMathPara>
                </a14:m>
                <a:endParaRPr lang="zh-CN" altLang="zh-CN" dirty="0">
                  <a:latin typeface="+mj-ea"/>
                  <a:ea typeface="+mj-ea"/>
                  <a:cs typeface="Euclid" panose="02020503060505020303" pitchFamily="18" charset="0"/>
                </a:endParaRPr>
              </a:p>
              <a:p>
                <a:pPr>
                  <a:lnSpc>
                    <a:spcPct val="150000"/>
                  </a:lnSpc>
                  <a:spcAft>
                    <a:spcPts val="0"/>
                  </a:spcAft>
                </a:pPr>
                <a:r>
                  <a:rPr lang="en-US" altLang="zh-CN" dirty="0">
                    <a:latin typeface="+mj-ea"/>
                    <a:ea typeface="+mj-ea"/>
                    <a:cs typeface="Euclid" panose="02020503060505020303" pitchFamily="18" charset="0"/>
                  </a:rPr>
                  <a:t> </a:t>
                </a:r>
                <a:endParaRPr lang="zh-CN" altLang="zh-CN" dirty="0">
                  <a:latin typeface="+mj-ea"/>
                  <a:ea typeface="+mj-ea"/>
                  <a:cs typeface="Euclid" panose="02020503060505020303" pitchFamily="18" charset="0"/>
                </a:endParaRPr>
              </a:p>
              <a:p>
                <a:pPr>
                  <a:lnSpc>
                    <a:spcPct val="150000"/>
                  </a:lnSpc>
                  <a:spcAft>
                    <a:spcPts val="0"/>
                  </a:spcAft>
                </a:pPr>
                <a:r>
                  <a:rPr lang="zh-CN" altLang="zh-CN" dirty="0">
                    <a:latin typeface="+mj-ea"/>
                    <a:ea typeface="+mj-ea"/>
                    <a:cs typeface="Euclid" panose="02020503060505020303" pitchFamily="18" charset="0"/>
                  </a:rPr>
                  <a:t>由于我们只是试图找出哪个类别有更大的概率，可以舍弃除数，只是比较</a:t>
                </a:r>
              </a:p>
              <a:p>
                <a:pPr>
                  <a:lnSpc>
                    <a:spcPct val="150000"/>
                  </a:lnSpc>
                  <a:spcAft>
                    <a:spcPts val="0"/>
                  </a:spcAft>
                </a:pP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oMath>
                </a14:m>
                <a:r>
                  <a:rPr lang="en-US" altLang="zh-CN" dirty="0">
                    <a:latin typeface="+mj-ea"/>
                    <a:ea typeface="+mj-ea"/>
                    <a:cs typeface="Euclid" panose="02020503060505020303" pitchFamily="18" charset="0"/>
                  </a:rPr>
                  <a:t> 和</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a</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very</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close</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Not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Not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oMath>
                </a14:m>
                <a:endParaRPr lang="zh-CN" altLang="zh-CN" dirty="0">
                  <a:latin typeface="+mj-ea"/>
                  <a:ea typeface="+mj-ea"/>
                  <a:cs typeface="Euclid" panose="02020503060505020303"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68338" y="1247746"/>
                <a:ext cx="10195560" cy="5374356"/>
              </a:xfrm>
              <a:prstGeom prst="rect">
                <a:avLst/>
              </a:prstGeom>
              <a:blipFill rotWithShape="1">
                <a:blip r:embed="rId3"/>
                <a:stretch>
                  <a:fillRect l="-3" t="-11" r="3"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265200" y="1247746"/>
                <a:ext cx="6096784" cy="967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rgbClr val="FF0000"/>
                          </a:solidFill>
                          <a:latin typeface="Cambria Math" panose="02040503050406030204" pitchFamily="18" charset="0"/>
                          <a:ea typeface="+mj-ea"/>
                        </a:rPr>
                        <m:t>𝑦</m:t>
                      </m:r>
                      <m:r>
                        <a:rPr lang="en-US" altLang="zh-CN" sz="2000" i="1" kern="100" smtClean="0">
                          <a:solidFill>
                            <a:srgbClr val="FF0000"/>
                          </a:solidFill>
                          <a:latin typeface="Cambria Math" panose="02040503050406030204" pitchFamily="18" charset="0"/>
                          <a:ea typeface="+mj-ea"/>
                        </a:rPr>
                        <m:t>=</m:t>
                      </m:r>
                      <m:r>
                        <m:rPr>
                          <m:sty m:val="p"/>
                        </m:rPr>
                        <a:rPr lang="en-US" altLang="zh-CN" sz="2000" kern="100">
                          <a:solidFill>
                            <a:srgbClr val="FF0000"/>
                          </a:solidFill>
                          <a:latin typeface="Cambria Math" panose="02040503050406030204" pitchFamily="18" charset="0"/>
                          <a:ea typeface="+mj-ea"/>
                        </a:rPr>
                        <m:t>arg</m:t>
                      </m:r>
                      <m:limLow>
                        <m:limLowPr>
                          <m:ctrlPr>
                            <a:rPr lang="zh-CN" altLang="zh-CN" sz="2000" i="1" kern="100">
                              <a:solidFill>
                                <a:srgbClr val="FF0000"/>
                              </a:solidFill>
                              <a:latin typeface="Cambria Math" panose="02040503050406030204" pitchFamily="18" charset="0"/>
                              <a:ea typeface="+mj-ea"/>
                            </a:rPr>
                          </m:ctrlPr>
                        </m:limLowPr>
                        <m:e>
                          <m:r>
                            <m:rPr>
                              <m:sty m:val="p"/>
                            </m:rPr>
                            <a:rPr lang="en-US" altLang="zh-CN" sz="2000" kern="100">
                              <a:solidFill>
                                <a:srgbClr val="FF0000"/>
                              </a:solidFill>
                              <a:latin typeface="Cambria Math" panose="02040503050406030204" pitchFamily="18" charset="0"/>
                              <a:ea typeface="+mj-ea"/>
                            </a:rPr>
                            <m:t>max</m:t>
                          </m:r>
                        </m:e>
                        <m:lim>
                          <m:sSub>
                            <m:sSubPr>
                              <m:ctrlPr>
                                <a:rPr lang="zh-CN" altLang="zh-CN" sz="2000" i="1" kern="100">
                                  <a:solidFill>
                                    <a:srgbClr val="FF0000"/>
                                  </a:solidFill>
                                  <a:latin typeface="Cambria Math" panose="02040503050406030204" pitchFamily="18" charset="0"/>
                                  <a:ea typeface="+mj-ea"/>
                                </a:rPr>
                              </m:ctrlPr>
                            </m:sSubPr>
                            <m:e>
                              <m:r>
                                <a:rPr lang="en-US" altLang="zh-CN" sz="2000" i="1" kern="100">
                                  <a:solidFill>
                                    <a:srgbClr val="FF0000"/>
                                  </a:solidFill>
                                  <a:latin typeface="Cambria Math" panose="02040503050406030204" pitchFamily="18" charset="0"/>
                                  <a:ea typeface="+mj-ea"/>
                                </a:rPr>
                                <m:t>𝑐</m:t>
                              </m:r>
                            </m:e>
                            <m:sub>
                              <m:r>
                                <a:rPr lang="en-US" altLang="zh-CN" sz="2000" i="1" kern="100">
                                  <a:solidFill>
                                    <a:srgbClr val="FF0000"/>
                                  </a:solidFill>
                                  <a:latin typeface="Cambria Math" panose="02040503050406030204" pitchFamily="18" charset="0"/>
                                  <a:ea typeface="+mj-ea"/>
                                </a:rPr>
                                <m:t>𝑘</m:t>
                              </m:r>
                            </m:sub>
                          </m:sSub>
                        </m:lim>
                      </m:limLow>
                      <m:r>
                        <a:rPr lang="en-US" altLang="zh-CN" sz="2000" i="1" kern="100">
                          <a:solidFill>
                            <a:srgbClr val="FF0000"/>
                          </a:solidFill>
                          <a:latin typeface="Cambria Math" panose="02040503050406030204" pitchFamily="18" charset="0"/>
                          <a:ea typeface="+mj-ea"/>
                        </a:rPr>
                        <m:t>𝑃</m:t>
                      </m:r>
                      <m:d>
                        <m:dPr>
                          <m:ctrlPr>
                            <a:rPr lang="zh-CN" altLang="zh-CN" sz="2000" i="1" kern="100">
                              <a:solidFill>
                                <a:srgbClr val="FF0000"/>
                              </a:solidFill>
                              <a:latin typeface="Cambria Math" panose="02040503050406030204" pitchFamily="18" charset="0"/>
                              <a:ea typeface="+mj-ea"/>
                            </a:rPr>
                          </m:ctrlPr>
                        </m:dPr>
                        <m:e>
                          <m:r>
                            <a:rPr lang="en-US" altLang="zh-CN" sz="2000" i="1" kern="100">
                              <a:solidFill>
                                <a:srgbClr val="FF0000"/>
                              </a:solidFill>
                              <a:latin typeface="Cambria Math" panose="02040503050406030204" pitchFamily="18" charset="0"/>
                              <a:ea typeface="+mj-ea"/>
                            </a:rPr>
                            <m:t>𝑌</m:t>
                          </m:r>
                          <m:r>
                            <a:rPr lang="en-US" altLang="zh-CN" sz="2000" i="1" kern="100">
                              <a:solidFill>
                                <a:srgbClr val="FF0000"/>
                              </a:solidFill>
                              <a:latin typeface="Cambria Math" panose="02040503050406030204" pitchFamily="18" charset="0"/>
                              <a:ea typeface="+mj-ea"/>
                            </a:rPr>
                            <m:t>=</m:t>
                          </m:r>
                          <m:sSub>
                            <m:sSubPr>
                              <m:ctrlPr>
                                <a:rPr lang="zh-CN" altLang="zh-CN" sz="2000" i="1" kern="100">
                                  <a:solidFill>
                                    <a:srgbClr val="FF0000"/>
                                  </a:solidFill>
                                  <a:latin typeface="Cambria Math" panose="02040503050406030204" pitchFamily="18" charset="0"/>
                                  <a:ea typeface="+mj-ea"/>
                                </a:rPr>
                              </m:ctrlPr>
                            </m:sSubPr>
                            <m:e>
                              <m:r>
                                <a:rPr lang="en-US" altLang="zh-CN" sz="2000" i="1" kern="100">
                                  <a:solidFill>
                                    <a:srgbClr val="FF0000"/>
                                  </a:solidFill>
                                  <a:latin typeface="Cambria Math" panose="02040503050406030204" pitchFamily="18" charset="0"/>
                                  <a:ea typeface="+mj-ea"/>
                                </a:rPr>
                                <m:t>𝑐</m:t>
                              </m:r>
                            </m:e>
                            <m:sub>
                              <m:r>
                                <a:rPr lang="en-US" altLang="zh-CN" sz="2000" i="1" kern="100">
                                  <a:solidFill>
                                    <a:srgbClr val="FF0000"/>
                                  </a:solidFill>
                                  <a:latin typeface="Cambria Math" panose="02040503050406030204" pitchFamily="18" charset="0"/>
                                  <a:ea typeface="+mj-ea"/>
                                </a:rPr>
                                <m:t>𝑘</m:t>
                              </m:r>
                            </m:sub>
                          </m:sSub>
                        </m:e>
                      </m:d>
                      <m:nary>
                        <m:naryPr>
                          <m:chr m:val="∏"/>
                          <m:limLoc m:val="undOvr"/>
                          <m:ctrlPr>
                            <a:rPr lang="zh-CN" altLang="zh-CN" sz="2000" i="1" kern="100">
                              <a:solidFill>
                                <a:srgbClr val="FF0000"/>
                              </a:solidFill>
                              <a:latin typeface="Cambria Math" panose="02040503050406030204" pitchFamily="18" charset="0"/>
                              <a:ea typeface="+mj-ea"/>
                            </a:rPr>
                          </m:ctrlPr>
                        </m:naryPr>
                        <m:sub>
                          <m:r>
                            <a:rPr lang="en-US" altLang="zh-CN" sz="2000" i="1" kern="100">
                              <a:solidFill>
                                <a:srgbClr val="FF0000"/>
                              </a:solidFill>
                              <a:latin typeface="Cambria Math" panose="02040503050406030204" pitchFamily="18" charset="0"/>
                              <a:ea typeface="+mj-ea"/>
                            </a:rPr>
                            <m:t>𝑗</m:t>
                          </m:r>
                          <m:r>
                            <a:rPr lang="en-US" altLang="zh-CN" sz="2000" i="1" kern="100">
                              <a:solidFill>
                                <a:srgbClr val="FF0000"/>
                              </a:solidFill>
                              <a:latin typeface="Cambria Math" panose="02040503050406030204" pitchFamily="18" charset="0"/>
                              <a:ea typeface="+mj-ea"/>
                            </a:rPr>
                            <m:t>=1</m:t>
                          </m:r>
                        </m:sub>
                        <m:sup>
                          <m:r>
                            <a:rPr lang="en-US" altLang="zh-CN" sz="2000" i="1" kern="100">
                              <a:solidFill>
                                <a:srgbClr val="FF0000"/>
                              </a:solidFill>
                              <a:latin typeface="Cambria Math" panose="02040503050406030204" pitchFamily="18" charset="0"/>
                              <a:ea typeface="+mj-ea"/>
                            </a:rPr>
                            <m:t>𝑛</m:t>
                          </m:r>
                        </m:sup>
                        <m:e>
                          <m:r>
                            <a:rPr lang="en-US" altLang="zh-CN" sz="2000" i="1" kern="100">
                              <a:solidFill>
                                <a:srgbClr val="FF0000"/>
                              </a:solidFill>
                              <a:latin typeface="Cambria Math" panose="02040503050406030204" pitchFamily="18" charset="0"/>
                              <a:ea typeface="+mj-ea"/>
                            </a:rPr>
                            <m:t>𝑃</m:t>
                          </m:r>
                        </m:e>
                      </m:nary>
                      <m:d>
                        <m:dPr>
                          <m:ctrlPr>
                            <a:rPr lang="zh-CN" altLang="zh-CN" sz="2000" i="1" kern="100">
                              <a:solidFill>
                                <a:srgbClr val="FF0000"/>
                              </a:solidFill>
                              <a:latin typeface="Cambria Math" panose="02040503050406030204" pitchFamily="18" charset="0"/>
                              <a:ea typeface="+mj-ea"/>
                            </a:rPr>
                          </m:ctrlPr>
                        </m:dPr>
                        <m:e>
                          <m:sSub>
                            <m:sSubPr>
                              <m:ctrlPr>
                                <a:rPr lang="zh-CN" altLang="zh-CN" sz="2000" i="1" kern="100">
                                  <a:solidFill>
                                    <a:srgbClr val="FF0000"/>
                                  </a:solidFill>
                                  <a:latin typeface="Cambria Math" panose="02040503050406030204" pitchFamily="18" charset="0"/>
                                  <a:ea typeface="+mj-ea"/>
                                </a:rPr>
                              </m:ctrlPr>
                            </m:sSubPr>
                            <m:e>
                              <m:r>
                                <a:rPr lang="en-US" altLang="zh-CN" sz="2000" i="1" kern="100">
                                  <a:solidFill>
                                    <a:srgbClr val="FF0000"/>
                                  </a:solidFill>
                                  <a:latin typeface="Cambria Math" panose="02040503050406030204" pitchFamily="18" charset="0"/>
                                  <a:ea typeface="+mj-ea"/>
                                </a:rPr>
                                <m:t>𝑋</m:t>
                              </m:r>
                            </m:e>
                            <m:sub>
                              <m:r>
                                <a:rPr lang="en-US" altLang="zh-CN" sz="2000" i="1" kern="100">
                                  <a:solidFill>
                                    <a:srgbClr val="FF0000"/>
                                  </a:solidFill>
                                  <a:latin typeface="Cambria Math" panose="02040503050406030204" pitchFamily="18" charset="0"/>
                                  <a:ea typeface="+mj-ea"/>
                                </a:rPr>
                                <m:t>𝑗</m:t>
                              </m:r>
                            </m:sub>
                          </m:sSub>
                          <m:r>
                            <a:rPr lang="en-US" altLang="zh-CN" sz="2000" i="1" kern="100">
                              <a:solidFill>
                                <a:srgbClr val="FF0000"/>
                              </a:solidFill>
                              <a:latin typeface="Cambria Math" panose="02040503050406030204" pitchFamily="18" charset="0"/>
                              <a:ea typeface="+mj-ea"/>
                            </a:rPr>
                            <m:t>=</m:t>
                          </m:r>
                          <m:sSup>
                            <m:sSupPr>
                              <m:ctrlPr>
                                <a:rPr lang="zh-CN" altLang="zh-CN" sz="2000" i="1" kern="100">
                                  <a:solidFill>
                                    <a:srgbClr val="FF0000"/>
                                  </a:solidFill>
                                  <a:latin typeface="Cambria Math" panose="02040503050406030204" pitchFamily="18" charset="0"/>
                                  <a:ea typeface="+mj-ea"/>
                                </a:rPr>
                              </m:ctrlPr>
                            </m:sSupPr>
                            <m:e>
                              <m:r>
                                <a:rPr lang="en-US" altLang="zh-CN" sz="2000" i="1" kern="100">
                                  <a:solidFill>
                                    <a:srgbClr val="FF0000"/>
                                  </a:solidFill>
                                  <a:latin typeface="Cambria Math" panose="02040503050406030204" pitchFamily="18" charset="0"/>
                                  <a:ea typeface="+mj-ea"/>
                                </a:rPr>
                                <m:t>𝑥</m:t>
                              </m:r>
                            </m:e>
                            <m:sup>
                              <m:r>
                                <a:rPr lang="en-US" altLang="zh-CN" sz="2000" i="1" kern="100">
                                  <a:solidFill>
                                    <a:srgbClr val="FF0000"/>
                                  </a:solidFill>
                                  <a:latin typeface="Cambria Math" panose="02040503050406030204" pitchFamily="18" charset="0"/>
                                  <a:ea typeface="+mj-ea"/>
                                </a:rPr>
                                <m:t>(</m:t>
                              </m:r>
                              <m:r>
                                <a:rPr lang="en-US" altLang="zh-CN" sz="2000" i="1" kern="100">
                                  <a:solidFill>
                                    <a:srgbClr val="FF0000"/>
                                  </a:solidFill>
                                  <a:latin typeface="Cambria Math" panose="02040503050406030204" pitchFamily="18" charset="0"/>
                                  <a:ea typeface="+mj-ea"/>
                                </a:rPr>
                                <m:t>𝑗</m:t>
                              </m:r>
                              <m:r>
                                <a:rPr lang="en-US" altLang="zh-CN" sz="2000" i="1" kern="100">
                                  <a:solidFill>
                                    <a:srgbClr val="FF0000"/>
                                  </a:solidFill>
                                  <a:latin typeface="Cambria Math" panose="02040503050406030204" pitchFamily="18" charset="0"/>
                                  <a:ea typeface="+mj-ea"/>
                                </a:rPr>
                                <m:t>)</m:t>
                              </m:r>
                            </m:sup>
                          </m:sSup>
                          <m:r>
                            <a:rPr lang="en-US" altLang="zh-CN" sz="2000" i="1" kern="100">
                              <a:solidFill>
                                <a:srgbClr val="FF0000"/>
                              </a:solidFill>
                              <a:latin typeface="Cambria Math" panose="02040503050406030204" pitchFamily="18" charset="0"/>
                              <a:ea typeface="+mj-ea"/>
                            </a:rPr>
                            <m:t>|</m:t>
                          </m:r>
                          <m:r>
                            <a:rPr lang="en-US" altLang="zh-CN" sz="2000" i="1" kern="100">
                              <a:solidFill>
                                <a:srgbClr val="FF0000"/>
                              </a:solidFill>
                              <a:latin typeface="Cambria Math" panose="02040503050406030204" pitchFamily="18" charset="0"/>
                              <a:ea typeface="+mj-ea"/>
                            </a:rPr>
                            <m:t>𝑌</m:t>
                          </m:r>
                          <m:r>
                            <a:rPr lang="en-US" altLang="zh-CN" sz="2000" i="1" kern="100">
                              <a:solidFill>
                                <a:srgbClr val="FF0000"/>
                              </a:solidFill>
                              <a:latin typeface="Cambria Math" panose="02040503050406030204" pitchFamily="18" charset="0"/>
                              <a:ea typeface="+mj-ea"/>
                            </a:rPr>
                            <m:t>=</m:t>
                          </m:r>
                          <m:sSub>
                            <m:sSubPr>
                              <m:ctrlPr>
                                <a:rPr lang="zh-CN" altLang="zh-CN" sz="2000" i="1" kern="100">
                                  <a:solidFill>
                                    <a:srgbClr val="FF0000"/>
                                  </a:solidFill>
                                  <a:latin typeface="Cambria Math" panose="02040503050406030204" pitchFamily="18" charset="0"/>
                                  <a:ea typeface="+mj-ea"/>
                                </a:rPr>
                              </m:ctrlPr>
                            </m:sSubPr>
                            <m:e>
                              <m:r>
                                <a:rPr lang="en-US" altLang="zh-CN" sz="2000" i="1" kern="100">
                                  <a:solidFill>
                                    <a:srgbClr val="FF0000"/>
                                  </a:solidFill>
                                  <a:latin typeface="Cambria Math" panose="02040503050406030204" pitchFamily="18" charset="0"/>
                                  <a:ea typeface="+mj-ea"/>
                                </a:rPr>
                                <m:t>𝑐</m:t>
                              </m:r>
                            </m:e>
                            <m:sub>
                              <m:r>
                                <a:rPr lang="en-US" altLang="zh-CN" sz="2000" i="1" kern="100">
                                  <a:solidFill>
                                    <a:srgbClr val="FF0000"/>
                                  </a:solidFill>
                                  <a:latin typeface="Cambria Math" panose="02040503050406030204" pitchFamily="18" charset="0"/>
                                  <a:ea typeface="+mj-ea"/>
                                </a:rPr>
                                <m:t>𝑘</m:t>
                              </m:r>
                            </m:sub>
                          </m:sSub>
                        </m:e>
                      </m:d>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265200" y="1247746"/>
                <a:ext cx="6096784" cy="967444"/>
              </a:xfrm>
              <a:prstGeom prst="rect">
                <a:avLst/>
              </a:prstGeom>
              <a:blipFill rotWithShape="1">
                <a:blip r:embed="rId4"/>
                <a:stretch>
                  <a:fillRect l="-5" t="-63" r="7" b="32"/>
                </a:stretch>
              </a:blipFill>
            </p:spPr>
            <p:txBody>
              <a:bodyPr/>
              <a:lstStyle/>
              <a:p>
                <a:r>
                  <a:rPr lang="zh-CN" altLang="en-US">
                    <a:noFill/>
                  </a:rPr>
                  <a:t> </a:t>
                </a:r>
              </a:p>
            </p:txBody>
          </p:sp>
        </mc:Fallback>
      </mc:AlternateContent>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6" name="Rectangle 1"/>
          <p:cNvSpPr>
            <a:spLocks noChangeArrowheads="1"/>
          </p:cNvSpPr>
          <p:nvPr/>
        </p:nvSpPr>
        <p:spPr bwMode="auto">
          <a:xfrm>
            <a:off x="936149" y="3323088"/>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1009357" y="1668729"/>
            <a:ext cx="8031480" cy="461665"/>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我们假设一个句子中的每个单词都与其他单词无关。</a:t>
            </a:r>
            <a:endParaRPr lang="zh-CN" altLang="en-US" dirty="0">
              <a:latin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936149" y="2568120"/>
                <a:ext cx="6096000" cy="82246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0">
                              <a:latin typeface="Cambria Math" panose="02040503050406030204" pitchFamily="18" charset="0"/>
                            </a:rPr>
                            <m:t>( </m:t>
                          </m:r>
                          <m:r>
                            <m:rPr>
                              <m:sty m:val="p"/>
                            </m:rPr>
                            <a:rPr lang="zh-CN" altLang="en-US" i="0">
                              <a:latin typeface="Cambria Math" panose="02040503050406030204" pitchFamily="18" charset="0"/>
                            </a:rPr>
                            <m:t>a</m:t>
                          </m:r>
                          <m:r>
                            <a:rPr lang="zh-CN" altLang="en-US" i="0">
                              <a:latin typeface="Cambria Math" panose="02040503050406030204" pitchFamily="18" charset="0"/>
                            </a:rPr>
                            <m:t> </m:t>
                          </m:r>
                          <m:r>
                            <m:rPr>
                              <m:sty m:val="p"/>
                            </m:rPr>
                            <a:rPr lang="zh-CN" altLang="en-US" i="0">
                              <a:latin typeface="Cambria Math" panose="02040503050406030204" pitchFamily="18" charset="0"/>
                            </a:rPr>
                            <m:t>very</m:t>
                          </m:r>
                          <m:r>
                            <a:rPr lang="zh-CN" altLang="en-US" i="0">
                              <a:latin typeface="Cambria Math" panose="02040503050406030204" pitchFamily="18" charset="0"/>
                            </a:rPr>
                            <m:t> </m:t>
                          </m:r>
                          <m:r>
                            <m:rPr>
                              <m:sty m:val="p"/>
                            </m:rPr>
                            <a:rPr lang="zh-CN" altLang="en-US" i="0">
                              <a:latin typeface="Cambria Math" panose="02040503050406030204" pitchFamily="18" charset="0"/>
                            </a:rPr>
                            <m:t>close</m:t>
                          </m:r>
                          <m:r>
                            <a:rPr lang="zh-CN" altLang="en-US" i="0">
                              <a:latin typeface="Cambria Math" panose="02040503050406030204" pitchFamily="18" charset="0"/>
                            </a:rPr>
                            <m:t> </m:t>
                          </m:r>
                          <m:r>
                            <m:rPr>
                              <m:sty m:val="p"/>
                            </m:rPr>
                            <a:rPr lang="zh-CN" altLang="en-US" i="0">
                              <a:latin typeface="Cambria Math" panose="02040503050406030204" pitchFamily="18" charset="0"/>
                            </a:rPr>
                            <m:t>game</m:t>
                          </m:r>
                          <m:r>
                            <a:rPr lang="zh-CN" altLang="en-US" i="0">
                              <a:latin typeface="Cambria Math" panose="02040503050406030204" pitchFamily="18" charset="0"/>
                            </a:rPr>
                            <m:t> )=</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 </m:t>
                          </m:r>
                          <m:r>
                            <m:rPr>
                              <m:sty m:val="p"/>
                            </m:rPr>
                            <a:rPr lang="zh-CN" altLang="en-US" i="0">
                              <a:latin typeface="Cambria Math" panose="02040503050406030204" pitchFamily="18" charset="0"/>
                            </a:rPr>
                            <m:t>very</m:t>
                          </m:r>
                          <m:r>
                            <a:rPr lang="zh-CN" altLang="en-US" i="0">
                              <a:latin typeface="Cambria Math" panose="02040503050406030204" pitchFamily="18" charset="0"/>
                            </a:rPr>
                            <m:t> )×</m:t>
                          </m:r>
                          <m:r>
                            <a:rPr lang="zh-CN" altLang="en-US" i="1">
                              <a:latin typeface="Cambria Math" panose="02040503050406030204" pitchFamily="18" charset="0"/>
                            </a:rPr>
                            <m:t>𝑃</m:t>
                          </m:r>
                          <m:r>
                            <a:rPr lang="zh-CN" altLang="en-US" i="0">
                              <a:latin typeface="Cambria Math" panose="02040503050406030204" pitchFamily="18" charset="0"/>
                            </a:rPr>
                            <m:t>( </m:t>
                          </m:r>
                          <m:r>
                            <m:rPr>
                              <m:sty m:val="p"/>
                            </m:rPr>
                            <a:rPr lang="zh-CN" altLang="en-US" i="0">
                              <a:latin typeface="Cambria Math" panose="02040503050406030204" pitchFamily="18" charset="0"/>
                            </a:rPr>
                            <m:t>close</m:t>
                          </m:r>
                          <m:r>
                            <a:rPr lang="zh-CN" altLang="en-US" i="0">
                              <a:latin typeface="Cambria Math" panose="02040503050406030204" pitchFamily="18" charset="0"/>
                            </a:rPr>
                            <m:t> )×</m:t>
                          </m:r>
                          <m:r>
                            <a:rPr lang="zh-CN" altLang="en-US" i="1">
                              <a:latin typeface="Cambria Math" panose="02040503050406030204" pitchFamily="18" charset="0"/>
                            </a:rPr>
                            <m:t>𝑃</m:t>
                          </m:r>
                          <m:r>
                            <a:rPr lang="zh-CN" altLang="en-US" i="0">
                              <a:latin typeface="Cambria Math" panose="02040503050406030204" pitchFamily="18" charset="0"/>
                            </a:rPr>
                            <m:t>( </m:t>
                          </m:r>
                          <m:r>
                            <m:rPr>
                              <m:sty m:val="p"/>
                            </m:rPr>
                            <a:rPr lang="zh-CN" altLang="en-US" i="0">
                              <a:latin typeface="Cambria Math" panose="02040503050406030204" pitchFamily="18" charset="0"/>
                            </a:rPr>
                            <m:t>game</m:t>
                          </m:r>
                          <m:r>
                            <a:rPr lang="zh-CN" altLang="en-US" i="0">
                              <a:latin typeface="Cambria Math" panose="02040503050406030204" pitchFamily="18" charset="0"/>
                            </a:rPr>
                            <m:t> </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36149" y="2568120"/>
                <a:ext cx="6096000" cy="822469"/>
              </a:xfrm>
              <a:prstGeom prst="rect">
                <a:avLst/>
              </a:prstGeom>
              <a:blipFill rotWithShape="1">
                <a:blip r:embed="rId3"/>
                <a:stretch>
                  <a:fillRect l="-3" t="-22" r="3"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72036" y="3909688"/>
                <a:ext cx="10913821" cy="8322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0">
                                  <a:latin typeface="Cambria Math" panose="02040503050406030204" pitchFamily="18" charset="0"/>
                                </a:rPr>
                                <m:t>( </m:t>
                              </m:r>
                              <m:r>
                                <a:rPr lang="zh-CN" altLang="en-US" i="1">
                                  <a:latin typeface="Cambria Math" panose="02040503050406030204" pitchFamily="18" charset="0"/>
                                </a:rPr>
                                <m:t>𝑎</m:t>
                              </m:r>
                              <m:r>
                                <a:rPr lang="zh-CN" altLang="en-US" i="0">
                                  <a:latin typeface="Cambria Math" panose="02040503050406030204" pitchFamily="18" charset="0"/>
                                </a:rPr>
                                <m:t> </m:t>
                              </m:r>
                              <m:r>
                                <a:rPr lang="zh-CN" altLang="en-US" i="1">
                                  <a:latin typeface="Cambria Math" panose="02040503050406030204" pitchFamily="18" charset="0"/>
                                </a:rPr>
                                <m:t>𝑣𝑒𝑟𝑦</m:t>
                              </m:r>
                              <m:r>
                                <a:rPr lang="zh-CN" altLang="en-US" i="0">
                                  <a:latin typeface="Cambria Math" panose="02040503050406030204" pitchFamily="18" charset="0"/>
                                </a:rPr>
                                <m:t> </m:t>
                              </m:r>
                              <m:r>
                                <a:rPr lang="zh-CN" altLang="en-US" i="1">
                                  <a:latin typeface="Cambria Math" panose="02040503050406030204" pitchFamily="18" charset="0"/>
                                </a:rPr>
                                <m:t>𝑐𝑙𝑜𝑠𝑒</m:t>
                              </m:r>
                              <m:r>
                                <a:rPr lang="zh-CN" altLang="en-US" i="0">
                                  <a:latin typeface="Cambria Math" panose="02040503050406030204" pitchFamily="18" charset="0"/>
                                </a:rPr>
                                <m:t> </m:t>
                              </m:r>
                              <m:r>
                                <a:rPr lang="zh-CN" altLang="en-US" i="1">
                                  <a:latin typeface="Cambria Math" panose="02040503050406030204" pitchFamily="18" charset="0"/>
                                </a:rPr>
                                <m:t>𝑔𝑎𝑚𝑒</m:t>
                              </m:r>
                              <m:r>
                                <a:rPr lang="zh-CN" altLang="en-US" i="0">
                                  <a:latin typeface="Cambria Math" panose="02040503050406030204" pitchFamily="18" charset="0"/>
                                </a:rPr>
                                <m:t>|</m:t>
                              </m:r>
                              <m:r>
                                <a:rPr lang="zh-CN" altLang="en-US" i="1">
                                  <a:latin typeface="Cambria Math" panose="02040503050406030204" pitchFamily="18" charset="0"/>
                                </a:rPr>
                                <m:t>𝑆𝑝𝑜𝑟𝑡𝑠</m:t>
                              </m:r>
                              <m:r>
                                <a:rPr lang="zh-CN" altLang="en-US" i="0">
                                  <a:latin typeface="Cambria Math" panose="02040503050406030204" pitchFamily="18" charset="0"/>
                                </a:rPr>
                                <m:t> </m:t>
                              </m:r>
                            </m:e>
                          </m:d>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𝑃</m:t>
                              </m:r>
                              <m:r>
                                <a:rPr lang="zh-CN" altLang="en-US">
                                  <a:latin typeface="Cambria Math" panose="02040503050406030204" pitchFamily="18" charset="0"/>
                                </a:rPr>
                                <m:t>(</m:t>
                              </m:r>
                              <m:r>
                                <a:rPr lang="zh-CN" altLang="en-US" i="1">
                                  <a:latin typeface="Cambria Math" panose="02040503050406030204" pitchFamily="18" charset="0"/>
                                </a:rPr>
                                <m:t>𝑎</m:t>
                              </m:r>
                              <m:r>
                                <a:rPr lang="zh-CN" altLang="en-US">
                                  <a:latin typeface="Cambria Math" panose="02040503050406030204" pitchFamily="18" charset="0"/>
                                </a:rPr>
                                <m:t>| </m:t>
                              </m:r>
                              <m:r>
                                <a:rPr lang="zh-CN" altLang="en-US" i="1">
                                  <a:latin typeface="Cambria Math" panose="02040503050406030204" pitchFamily="18" charset="0"/>
                                </a:rPr>
                                <m:t>𝑆𝑝𝑜𝑟𝑡𝑠</m:t>
                              </m:r>
                              <m:r>
                                <a:rPr lang="zh-CN" altLang="en-US">
                                  <a:latin typeface="Cambria Math" panose="02040503050406030204" pitchFamily="18" charset="0"/>
                                </a:rPr>
                                <m:t> )×</m:t>
                              </m:r>
                              <m:r>
                                <a:rPr lang="zh-CN" altLang="en-US" i="1">
                                  <a:latin typeface="Cambria Math" panose="02040503050406030204" pitchFamily="18" charset="0"/>
                                </a:rPr>
                                <m:t>𝑃</m:t>
                              </m:r>
                              <m:r>
                                <a:rPr lang="zh-CN" altLang="en-US">
                                  <a:latin typeface="Cambria Math" panose="02040503050406030204" pitchFamily="18" charset="0"/>
                                </a:rPr>
                                <m:t>( </m:t>
                              </m:r>
                              <m:r>
                                <a:rPr lang="zh-CN" altLang="en-US" i="1">
                                  <a:latin typeface="Cambria Math" panose="02040503050406030204" pitchFamily="18" charset="0"/>
                                </a:rPr>
                                <m:t>𝑣𝑒𝑟𝑦</m:t>
                              </m:r>
                              <m:r>
                                <a:rPr lang="zh-CN" altLang="en-US">
                                  <a:latin typeface="Cambria Math" panose="02040503050406030204" pitchFamily="18" charset="0"/>
                                </a:rPr>
                                <m:t> | </m:t>
                              </m:r>
                              <m:r>
                                <a:rPr lang="zh-CN" altLang="en-US" i="1">
                                  <a:latin typeface="Cambria Math" panose="02040503050406030204" pitchFamily="18" charset="0"/>
                                </a:rPr>
                                <m:t>𝑆𝑝𝑜𝑟𝑡𝑠</m:t>
                              </m:r>
                              <m:r>
                                <a:rPr lang="zh-CN" altLang="en-US">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 </m:t>
                              </m:r>
                              <m:r>
                                <a:rPr lang="zh-CN" altLang="en-US" i="1">
                                  <a:latin typeface="Cambria Math" panose="02040503050406030204" pitchFamily="18" charset="0"/>
                                </a:rPr>
                                <m:t>𝑐𝑙𝑜𝑠𝑒</m:t>
                              </m:r>
                              <m:r>
                                <a:rPr lang="zh-CN" altLang="en-US" i="0">
                                  <a:latin typeface="Cambria Math" panose="02040503050406030204" pitchFamily="18" charset="0"/>
                                </a:rPr>
                                <m:t> | </m:t>
                              </m:r>
                              <m:r>
                                <a:rPr lang="zh-CN" altLang="en-US" i="1">
                                  <a:latin typeface="Cambria Math" panose="02040503050406030204" pitchFamily="18" charset="0"/>
                                </a:rPr>
                                <m:t>𝑆𝑝𝑜𝑟𝑡𝑠</m:t>
                              </m:r>
                              <m:r>
                                <a:rPr lang="zh-CN" altLang="en-US" i="0">
                                  <a:latin typeface="Cambria Math" panose="02040503050406030204" pitchFamily="18" charset="0"/>
                                </a:rPr>
                                <m:t> )×</m:t>
                              </m:r>
                              <m:r>
                                <a:rPr lang="zh-CN" altLang="en-US" i="1">
                                  <a:latin typeface="Cambria Math" panose="02040503050406030204" pitchFamily="18" charset="0"/>
                                </a:rPr>
                                <m:t>𝑃</m:t>
                              </m:r>
                              <m:r>
                                <a:rPr lang="zh-CN" altLang="en-US" i="0">
                                  <a:latin typeface="Cambria Math" panose="02040503050406030204" pitchFamily="18" charset="0"/>
                                </a:rPr>
                                <m:t>( </m:t>
                              </m:r>
                              <m:r>
                                <a:rPr lang="zh-CN" altLang="en-US" i="1">
                                  <a:latin typeface="Cambria Math" panose="02040503050406030204" pitchFamily="18" charset="0"/>
                                </a:rPr>
                                <m:t>𝑔𝑎𝑚𝑒</m:t>
                              </m:r>
                              <m:r>
                                <a:rPr lang="zh-CN" altLang="en-US" i="0">
                                  <a:latin typeface="Cambria Math" panose="02040503050406030204" pitchFamily="18" charset="0"/>
                                </a:rPr>
                                <m:t> | </m:t>
                              </m:r>
                              <m:r>
                                <a:rPr lang="zh-CN" altLang="en-US" i="1">
                                  <a:latin typeface="Cambria Math" panose="02040503050406030204" pitchFamily="18" charset="0"/>
                                </a:rPr>
                                <m:t>𝑆𝑝𝑜𝑟𝑡𝑠</m:t>
                              </m:r>
                              <m:r>
                                <a:rPr lang="zh-CN" altLang="en-US" i="0">
                                  <a:latin typeface="Cambria Math" panose="02040503050406030204" pitchFamily="18" charset="0"/>
                                </a:rPr>
                                <m:t> </m:t>
                              </m:r>
                            </m:e>
                          </m:d>
                        </m:e>
                      </m:eqAr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72036" y="3909688"/>
                <a:ext cx="10913821" cy="832216"/>
              </a:xfrm>
              <a:prstGeom prst="rect">
                <a:avLst/>
              </a:prstGeom>
              <a:blipFill rotWithShape="1">
                <a:blip r:embed="rId4"/>
                <a:stretch>
                  <a:fillRect l="-2" t="-75" r="2" b="43"/>
                </a:stretch>
              </a:blipFill>
            </p:spPr>
            <p:txBody>
              <a:bodyPr/>
              <a:lstStyle/>
              <a:p>
                <a:r>
                  <a:rPr lang="zh-CN" altLang="en-US">
                    <a:noFill/>
                  </a:rPr>
                  <a:t> </a:t>
                </a:r>
              </a:p>
            </p:txBody>
          </p:sp>
        </mc:Fallback>
      </mc:AlternateContent>
    </p:spTree>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mc:AlternateContent xmlns:mc="http://schemas.openxmlformats.org/markup-compatibility/2006" xmlns:a14="http://schemas.microsoft.com/office/drawing/2010/main">
        <mc:Choice Requires="a14">
          <p:sp>
            <p:nvSpPr>
              <p:cNvPr id="3" name="矩形 2"/>
              <p:cNvSpPr/>
              <p:nvPr/>
            </p:nvSpPr>
            <p:spPr>
              <a:xfrm>
                <a:off x="668338" y="4023570"/>
                <a:ext cx="10807382" cy="2486706"/>
              </a:xfrm>
              <a:prstGeom prst="rect">
                <a:avLst/>
              </a:prstGeom>
            </p:spPr>
            <p:txBody>
              <a:bodyPr wrap="square">
                <a:spAutoFit/>
              </a:bodyPr>
              <a:lstStyle/>
              <a:p>
                <a:pPr>
                  <a:lnSpc>
                    <a:spcPct val="150000"/>
                  </a:lnSpc>
                  <a:spcAft>
                    <a:spcPts val="0"/>
                  </a:spcAft>
                </a:pPr>
                <a:r>
                  <a:rPr lang="zh-CN" altLang="zh-CN" dirty="0">
                    <a:latin typeface="+mj-ea"/>
                    <a:ea typeface="+mj-ea"/>
                    <a:cs typeface="Euclid" panose="02020503060505020303" pitchFamily="18" charset="0"/>
                  </a:rPr>
                  <a:t>然后，在计算</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d>
                      <m:dPr>
                        <m:ctrlPr>
                          <a:rPr lang="zh-CN" altLang="zh-CN" i="1">
                            <a:latin typeface="Cambria Math" panose="02040503050406030204" pitchFamily="18" charset="0"/>
                            <a:ea typeface="+mj-ea"/>
                            <a:cs typeface="Euclid" panose="02020503060505020303" pitchFamily="18" charset="0"/>
                          </a:rPr>
                        </m:ctrlPr>
                      </m:dPr>
                      <m:e>
                        <m:r>
                          <a:rPr lang="en-US" altLang="zh-CN" i="1">
                            <a:latin typeface="Cambria Math" panose="02040503050406030204" pitchFamily="18" charset="0"/>
                            <a:ea typeface="+mj-ea"/>
                            <a:cs typeface="Euclid" panose="02020503060505020303" pitchFamily="18" charset="0"/>
                          </a:rPr>
                          <m:t>𝑔𝑎𝑚𝑒</m:t>
                        </m:r>
                      </m:e>
                      <m:e>
                        <m:r>
                          <a:rPr lang="en-US" altLang="zh-CN" i="1">
                            <a:latin typeface="Cambria Math" panose="02040503050406030204" pitchFamily="18" charset="0"/>
                            <a:ea typeface="+mj-ea"/>
                            <a:cs typeface="Euclid" panose="02020503060505020303" pitchFamily="18" charset="0"/>
                          </a:rPr>
                          <m:t>𝑆𝑝𝑜𝑟𝑡𝑠</m:t>
                        </m:r>
                      </m:e>
                    </m:d>
                  </m:oMath>
                </a14:m>
                <a:r>
                  <a:rPr lang="zh-CN" altLang="zh-CN" dirty="0">
                    <a:latin typeface="+mj-ea"/>
                    <a:ea typeface="+mj-ea"/>
                    <a:cs typeface="Euclid" panose="02020503060505020303" pitchFamily="18" charset="0"/>
                  </a:rPr>
                  <a:t>就是</a:t>
                </a:r>
                <a:r>
                  <a:rPr lang="en-US" altLang="zh-CN" dirty="0">
                    <a:latin typeface="+mj-ea"/>
                    <a:ea typeface="+mj-ea"/>
                    <a:cs typeface="Euclid" panose="02020503060505020303" pitchFamily="18" charset="0"/>
                  </a:rPr>
                  <a:t>“game”</a:t>
                </a:r>
                <a:r>
                  <a:rPr lang="zh-CN" altLang="zh-CN" dirty="0">
                    <a:latin typeface="+mj-ea"/>
                    <a:ea typeface="+mj-ea"/>
                    <a:cs typeface="Euclid" panose="02020503060505020303" pitchFamily="18" charset="0"/>
                  </a:rPr>
                  <a:t>有多少次出现在</a:t>
                </a:r>
                <a:r>
                  <a:rPr lang="en-US" altLang="zh-CN" dirty="0">
                    <a:latin typeface="+mj-ea"/>
                    <a:ea typeface="+mj-ea"/>
                    <a:cs typeface="Euclid" panose="02020503060505020303" pitchFamily="18" charset="0"/>
                  </a:rPr>
                  <a:t>Sports</a:t>
                </a:r>
                <a:r>
                  <a:rPr lang="zh-CN" altLang="zh-CN" dirty="0">
                    <a:latin typeface="+mj-ea"/>
                    <a:ea typeface="+mj-ea"/>
                    <a:cs typeface="Euclid" panose="02020503060505020303" pitchFamily="18" charset="0"/>
                  </a:rPr>
                  <a:t>的</a:t>
                </a:r>
                <a:r>
                  <a:rPr lang="zh-CN" altLang="zh-CN" dirty="0">
                    <a:latin typeface="+mj-ea"/>
                    <a:ea typeface="+mj-ea"/>
                    <a:cs typeface="宋体" panose="02010600030101010101" pitchFamily="2" charset="-122"/>
                  </a:rPr>
                  <a:t>样本</a:t>
                </a:r>
                <a:r>
                  <a:rPr lang="zh-CN" altLang="zh-CN" dirty="0">
                    <a:latin typeface="+mj-ea"/>
                    <a:ea typeface="+mj-ea"/>
                    <a:cs typeface="Euclid" panose="02020503060505020303" pitchFamily="18" charset="0"/>
                  </a:rPr>
                  <a:t>，然后除以</a:t>
                </a:r>
                <a:r>
                  <a:rPr lang="en-US" altLang="zh-CN" dirty="0">
                    <a:latin typeface="+mj-ea"/>
                    <a:ea typeface="+mj-ea"/>
                    <a:cs typeface="Euclid" panose="02020503060505020303" pitchFamily="18" charset="0"/>
                  </a:rPr>
                  <a:t>sports</a:t>
                </a:r>
                <a:r>
                  <a:rPr lang="zh-CN" altLang="en-US" dirty="0">
                    <a:latin typeface="+mj-ea"/>
                    <a:ea typeface="+mj-ea"/>
                    <a:cs typeface="Euclid" panose="02020503060505020303" pitchFamily="18" charset="0"/>
                  </a:rPr>
                  <a:t>为标签</a:t>
                </a:r>
                <a:r>
                  <a:rPr lang="zh-CN" altLang="zh-CN" dirty="0">
                    <a:latin typeface="+mj-ea"/>
                    <a:ea typeface="+mj-ea"/>
                    <a:cs typeface="Euclid" panose="02020503060505020303" pitchFamily="18" charset="0"/>
                  </a:rPr>
                  <a:t>的</a:t>
                </a:r>
                <a:r>
                  <a:rPr lang="zh-CN" altLang="en-US" dirty="0">
                    <a:latin typeface="+mj-ea"/>
                    <a:ea typeface="+mj-ea"/>
                    <a:cs typeface="Euclid" panose="02020503060505020303" pitchFamily="18" charset="0"/>
                  </a:rPr>
                  <a:t>文本的单词</a:t>
                </a:r>
                <a:r>
                  <a:rPr lang="zh-CN" altLang="zh-CN" dirty="0">
                    <a:latin typeface="+mj-ea"/>
                    <a:ea typeface="+mj-ea"/>
                    <a:cs typeface="Euclid" panose="02020503060505020303" pitchFamily="18" charset="0"/>
                  </a:rPr>
                  <a:t>总数（</a:t>
                </a:r>
                <a:r>
                  <a:rPr lang="en-US" altLang="zh-CN" dirty="0">
                    <a:latin typeface="+mj-ea"/>
                    <a:ea typeface="+mj-ea"/>
                    <a:cs typeface="Euclid" panose="02020503060505020303" pitchFamily="18" charset="0"/>
                  </a:rPr>
                  <a:t>3+3+5=11</a:t>
                </a:r>
                <a:r>
                  <a:rPr lang="zh-CN" altLang="zh-CN" dirty="0">
                    <a:latin typeface="+mj-ea"/>
                    <a:ea typeface="+mj-ea"/>
                    <a:cs typeface="Euclid" panose="02020503060505020303" pitchFamily="18" charset="0"/>
                  </a:rPr>
                  <a:t>）。</a:t>
                </a:r>
                <a:endParaRPr lang="en-US" altLang="zh-CN" dirty="0">
                  <a:latin typeface="+mj-ea"/>
                  <a:ea typeface="+mj-ea"/>
                  <a:cs typeface="Euclid" panose="02020503060505020303" pitchFamily="18" charset="0"/>
                </a:endParaRPr>
              </a:p>
              <a:p>
                <a:pPr>
                  <a:lnSpc>
                    <a:spcPct val="150000"/>
                  </a:lnSpc>
                  <a:spcAft>
                    <a:spcPts val="0"/>
                  </a:spcAft>
                </a:pPr>
                <a:r>
                  <a:rPr lang="zh-CN" altLang="zh-CN" dirty="0">
                    <a:latin typeface="+mj-ea"/>
                    <a:ea typeface="+mj-ea"/>
                    <a:cs typeface="Euclid" panose="02020503060505020303" pitchFamily="18" charset="0"/>
                  </a:rPr>
                  <a:t>因此，</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d>
                      <m:dPr>
                        <m:ctrlPr>
                          <a:rPr lang="zh-CN" altLang="zh-CN" i="1">
                            <a:latin typeface="Cambria Math" panose="02040503050406030204" pitchFamily="18" charset="0"/>
                            <a:ea typeface="+mj-ea"/>
                            <a:cs typeface="Euclid" panose="02020503060505020303" pitchFamily="18" charset="0"/>
                          </a:rPr>
                        </m:ctrlPr>
                      </m:dPr>
                      <m:e>
                        <m:r>
                          <a:rPr lang="en-US" altLang="zh-CN" i="1">
                            <a:latin typeface="Cambria Math" panose="02040503050406030204" pitchFamily="18" charset="0"/>
                            <a:ea typeface="+mj-ea"/>
                            <a:cs typeface="Euclid" panose="02020503060505020303" pitchFamily="18" charset="0"/>
                          </a:rPr>
                          <m:t>𝑔𝑎𝑚𝑒</m:t>
                        </m:r>
                      </m:e>
                      <m:e>
                        <m:r>
                          <a:rPr lang="en-US" altLang="zh-CN" i="1">
                            <a:latin typeface="Cambria Math" panose="02040503050406030204" pitchFamily="18" charset="0"/>
                            <a:ea typeface="+mj-ea"/>
                            <a:cs typeface="Euclid" panose="02020503060505020303" pitchFamily="18" charset="0"/>
                          </a:rPr>
                          <m:t>𝑆𝑝𝑜𝑟𝑡𝑠</m:t>
                        </m:r>
                      </m:e>
                    </m:d>
                    <m:r>
                      <a:rPr lang="en-US" altLang="zh-CN" i="1">
                        <a:latin typeface="Cambria Math" panose="02040503050406030204" pitchFamily="18" charset="0"/>
                        <a:ea typeface="+mj-ea"/>
                        <a:cs typeface="Euclid" panose="02020503060505020303" pitchFamily="18" charset="0"/>
                      </a:rPr>
                      <m:t>=</m:t>
                    </m:r>
                    <m:f>
                      <m:fPr>
                        <m:ctrlPr>
                          <a:rPr lang="zh-CN" altLang="zh-CN" i="1">
                            <a:latin typeface="Cambria Math" panose="02040503050406030204" pitchFamily="18" charset="0"/>
                            <a:ea typeface="+mj-ea"/>
                            <a:cs typeface="Euclid" panose="02020503060505020303" pitchFamily="18" charset="0"/>
                          </a:rPr>
                        </m:ctrlPr>
                      </m:fPr>
                      <m:num>
                        <m:r>
                          <a:rPr lang="en-US" altLang="zh-CN" i="1">
                            <a:latin typeface="Cambria Math" panose="02040503050406030204" pitchFamily="18" charset="0"/>
                            <a:ea typeface="+mj-ea"/>
                            <a:cs typeface="Euclid" panose="02020503060505020303" pitchFamily="18" charset="0"/>
                          </a:rPr>
                          <m:t>2</m:t>
                        </m:r>
                      </m:num>
                      <m:den>
                        <m:r>
                          <a:rPr lang="en-US" altLang="zh-CN" i="1">
                            <a:latin typeface="Cambria Math" panose="02040503050406030204" pitchFamily="18" charset="0"/>
                            <a:ea typeface="+mj-ea"/>
                            <a:cs typeface="Euclid" panose="02020503060505020303" pitchFamily="18" charset="0"/>
                          </a:rPr>
                          <m:t>11</m:t>
                        </m:r>
                      </m:den>
                    </m:f>
                  </m:oMath>
                </a14:m>
                <a:r>
                  <a:rPr lang="zh-CN" altLang="zh-CN" dirty="0">
                    <a:latin typeface="+mj-ea"/>
                    <a:ea typeface="+mj-ea"/>
                    <a:cs typeface="Euclid" panose="02020503060505020303" pitchFamily="18" charset="0"/>
                  </a:rPr>
                  <a:t>。</a:t>
                </a:r>
                <a:endParaRPr lang="en-US" altLang="zh-CN" dirty="0">
                  <a:latin typeface="+mj-ea"/>
                  <a:ea typeface="+mj-ea"/>
                  <a:cs typeface="Euclid" panose="02020503060505020303" pitchFamily="18" charset="0"/>
                </a:endParaRPr>
              </a:p>
              <a:p>
                <a:pPr>
                  <a:lnSpc>
                    <a:spcPct val="150000"/>
                  </a:lnSpc>
                  <a:spcAft>
                    <a:spcPts val="0"/>
                  </a:spcAft>
                </a:pPr>
                <a:r>
                  <a:rPr lang="en-US" altLang="zh-CN" dirty="0">
                    <a:latin typeface="+mj-ea"/>
                    <a:ea typeface="+mj-ea"/>
                    <a:cs typeface="Euclid" panose="02020503060505020303" pitchFamily="18" charset="0"/>
                  </a:rPr>
                  <a:t>“close”</a:t>
                </a:r>
                <a:r>
                  <a:rPr lang="zh-CN" altLang="zh-CN" dirty="0">
                    <a:latin typeface="+mj-ea"/>
                    <a:ea typeface="+mj-ea"/>
                    <a:cs typeface="Euclid" panose="02020503060505020303" pitchFamily="18" charset="0"/>
                  </a:rPr>
                  <a:t>不会出现在任何</a:t>
                </a:r>
                <a:r>
                  <a:rPr lang="en-US" altLang="zh-CN" dirty="0">
                    <a:latin typeface="+mj-ea"/>
                    <a:ea typeface="+mj-ea"/>
                    <a:cs typeface="Euclid" panose="02020503060505020303" pitchFamily="18" charset="0"/>
                  </a:rPr>
                  <a:t>sports</a:t>
                </a:r>
                <a:r>
                  <a:rPr lang="zh-CN" altLang="zh-CN" dirty="0">
                    <a:latin typeface="+mj-ea"/>
                    <a:ea typeface="+mj-ea"/>
                    <a:cs typeface="Euclid" panose="02020503060505020303" pitchFamily="18" charset="0"/>
                  </a:rPr>
                  <a:t>样本中！那就是说</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d>
                      <m:dPr>
                        <m:ctrlPr>
                          <a:rPr lang="zh-CN" altLang="zh-CN" i="1">
                            <a:latin typeface="Cambria Math" panose="02040503050406030204" pitchFamily="18" charset="0"/>
                            <a:ea typeface="+mj-ea"/>
                            <a:cs typeface="Euclid" panose="02020503060505020303" pitchFamily="18" charset="0"/>
                          </a:rPr>
                        </m:ctrlPr>
                      </m:dPr>
                      <m:e>
                        <m:r>
                          <a:rPr lang="en-US" altLang="zh-CN" i="1">
                            <a:latin typeface="Cambria Math" panose="02040503050406030204" pitchFamily="18" charset="0"/>
                            <a:ea typeface="+mj-ea"/>
                            <a:cs typeface="Euclid" panose="02020503060505020303" pitchFamily="18" charset="0"/>
                          </a:rPr>
                          <m:t>𝑐𝑙𝑜𝑠𝑒</m:t>
                        </m:r>
                      </m:e>
                      <m:e>
                        <m:r>
                          <a:rPr lang="en-US" altLang="zh-CN" i="1">
                            <a:latin typeface="Cambria Math" panose="02040503050406030204" pitchFamily="18" charset="0"/>
                            <a:ea typeface="+mj-ea"/>
                            <a:cs typeface="Euclid" panose="02020503060505020303" pitchFamily="18" charset="0"/>
                          </a:rPr>
                          <m:t>𝑆𝑝𝑜𝑟𝑡𝑠</m:t>
                        </m:r>
                      </m:e>
                    </m:d>
                    <m:r>
                      <a:rPr lang="en-US" altLang="zh-CN" i="1">
                        <a:latin typeface="Cambria Math" panose="02040503050406030204" pitchFamily="18" charset="0"/>
                        <a:ea typeface="+mj-ea"/>
                        <a:cs typeface="Euclid" panose="02020503060505020303" pitchFamily="18" charset="0"/>
                      </a:rPr>
                      <m:t>=0</m:t>
                    </m:r>
                  </m:oMath>
                </a14:m>
                <a:r>
                  <a:rPr lang="zh-CN" altLang="zh-CN" dirty="0">
                    <a:latin typeface="+mj-ea"/>
                    <a:ea typeface="+mj-ea"/>
                    <a:cs typeface="Euclid" panose="02020503060505020303"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668338" y="4023570"/>
                <a:ext cx="10807382" cy="2486706"/>
              </a:xfrm>
              <a:prstGeom prst="rect">
                <a:avLst/>
              </a:prstGeom>
              <a:blipFill rotWithShape="1">
                <a:blip r:embed="rId3"/>
                <a:stretch>
                  <a:fillRect l="-3" t="-8"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8338" y="1606965"/>
                <a:ext cx="4693920" cy="2242409"/>
              </a:xfrm>
              <a:prstGeom prst="rect">
                <a:avLst/>
              </a:prstGeom>
            </p:spPr>
            <p:txBody>
              <a:bodyPr wrap="square">
                <a:spAutoFit/>
              </a:bodyPr>
              <a:lstStyle/>
              <a:p>
                <a:pPr>
                  <a:lnSpc>
                    <a:spcPct val="150000"/>
                  </a:lnSpc>
                  <a:spcAft>
                    <a:spcPts val="0"/>
                  </a:spcAft>
                </a:pPr>
                <a:r>
                  <a:rPr lang="zh-CN" altLang="zh-CN" dirty="0">
                    <a:latin typeface="+mj-ea"/>
                    <a:ea typeface="+mj-ea"/>
                    <a:cs typeface="Euclid" panose="02020503060505020303" pitchFamily="18" charset="0"/>
                  </a:rPr>
                  <a:t>计算每个类别的先验概率：</a:t>
                </a:r>
                <a:endParaRPr lang="en-US" altLang="zh-CN" dirty="0">
                  <a:latin typeface="+mj-ea"/>
                  <a:ea typeface="+mj-ea"/>
                  <a:cs typeface="Euclid" panose="02020503060505020303" pitchFamily="18" charset="0"/>
                </a:endParaRPr>
              </a:p>
              <a:p>
                <a:pPr>
                  <a:lnSpc>
                    <a:spcPct val="150000"/>
                  </a:lnSpc>
                  <a:spcAft>
                    <a:spcPts val="0"/>
                  </a:spcAft>
                </a:pPr>
                <a:r>
                  <a:rPr lang="zh-CN" altLang="zh-CN" dirty="0">
                    <a:latin typeface="+mj-ea"/>
                    <a:ea typeface="+mj-ea"/>
                    <a:cs typeface="Euclid" panose="02020503060505020303" pitchFamily="18" charset="0"/>
                  </a:rPr>
                  <a:t>对于训练集中的给定句子，</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d>
                      <m:dPr>
                        <m:ctrlPr>
                          <a:rPr lang="zh-CN" altLang="zh-CN" i="1">
                            <a:latin typeface="Cambria Math" panose="02040503050406030204" pitchFamily="18" charset="0"/>
                            <a:ea typeface="+mj-ea"/>
                            <a:cs typeface="Euclid" panose="02020503060505020303" pitchFamily="18" charset="0"/>
                          </a:rPr>
                        </m:ctrlPr>
                      </m:dPr>
                      <m:e>
                        <m:r>
                          <m:rPr>
                            <m:sty m:val="p"/>
                          </m:rPr>
                          <a:rPr lang="en-US" altLang="zh-CN">
                            <a:latin typeface="Cambria Math" panose="02040503050406030204" pitchFamily="18" charset="0"/>
                            <a:ea typeface="+mj-ea"/>
                            <a:cs typeface="Euclid" panose="02020503060505020303" pitchFamily="18" charset="0"/>
                          </a:rPr>
                          <m:t>Sports</m:t>
                        </m:r>
                        <m:r>
                          <a:rPr lang="en-US" altLang="zh-CN" i="1">
                            <a:latin typeface="Cambria Math" panose="02040503050406030204" pitchFamily="18" charset="0"/>
                            <a:ea typeface="+mj-ea"/>
                            <a:cs typeface="Euclid" panose="02020503060505020303" pitchFamily="18" charset="0"/>
                          </a:rPr>
                          <m:t> </m:t>
                        </m:r>
                      </m:e>
                    </m:d>
                  </m:oMath>
                </a14:m>
                <a:r>
                  <a:rPr lang="zh-CN" altLang="zh-CN" dirty="0">
                    <a:latin typeface="+mj-ea"/>
                    <a:ea typeface="+mj-ea"/>
                    <a:cs typeface="Euclid" panose="02020503060505020303" pitchFamily="18" charset="0"/>
                  </a:rPr>
                  <a:t>的概率为</a:t>
                </a:r>
                <a:r>
                  <a:rPr lang="en-US" altLang="zh-CN" dirty="0">
                    <a:latin typeface="+mj-ea"/>
                    <a:ea typeface="+mj-ea"/>
                    <a:cs typeface="Euclid" panose="02020503060505020303" pitchFamily="18" charset="0"/>
                  </a:rPr>
                  <a:t>⅗</a:t>
                </a:r>
                <a:r>
                  <a:rPr lang="zh-CN" altLang="zh-CN" dirty="0">
                    <a:latin typeface="+mj-ea"/>
                    <a:ea typeface="+mj-ea"/>
                    <a:cs typeface="Euclid" panose="02020503060505020303" pitchFamily="18" charset="0"/>
                  </a:rPr>
                  <a:t>。</a:t>
                </a: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m:rPr>
                        <m:sty m:val="p"/>
                      </m:rPr>
                      <a:rPr lang="en-US" altLang="zh-CN">
                        <a:latin typeface="Cambria Math" panose="02040503050406030204" pitchFamily="18" charset="0"/>
                        <a:ea typeface="+mj-ea"/>
                        <a:cs typeface="Euclid" panose="02020503060505020303" pitchFamily="18" charset="0"/>
                      </a:rPr>
                      <m:t>Not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oMath>
                </a14:m>
                <a:r>
                  <a:rPr lang="zh-CN" altLang="zh-CN" dirty="0">
                    <a:latin typeface="+mj-ea"/>
                    <a:ea typeface="+mj-ea"/>
                    <a:cs typeface="Euclid" panose="02020503060505020303" pitchFamily="18" charset="0"/>
                  </a:rPr>
                  <a:t>是</a:t>
                </a:r>
                <a:r>
                  <a:rPr lang="en-US" altLang="zh-CN" dirty="0">
                    <a:latin typeface="+mj-ea"/>
                    <a:ea typeface="+mj-ea"/>
                    <a:cs typeface="Euclid" panose="02020503060505020303" pitchFamily="18" charset="0"/>
                  </a:rPr>
                  <a:t>⅖</a:t>
                </a:r>
                <a:r>
                  <a:rPr lang="zh-CN" altLang="zh-CN" dirty="0">
                    <a:latin typeface="+mj-ea"/>
                    <a:ea typeface="+mj-ea"/>
                    <a:cs typeface="Euclid" panose="02020503060505020303" pitchFamily="18" charset="0"/>
                  </a:rPr>
                  <a:t>。</a:t>
                </a:r>
                <a:endParaRPr lang="zh-CN" altLang="en-US" dirty="0">
                  <a:latin typeface="+mj-ea"/>
                  <a:ea typeface="+mj-ea"/>
                </a:endParaRPr>
              </a:p>
            </p:txBody>
          </p:sp>
        </mc:Choice>
        <mc:Fallback xmlns="">
          <p:sp>
            <p:nvSpPr>
              <p:cNvPr id="7" name="矩形 6"/>
              <p:cNvSpPr>
                <a:spLocks noRot="1" noChangeAspect="1" noMove="1" noResize="1" noEditPoints="1" noAdjustHandles="1" noChangeArrowheads="1" noChangeShapeType="1" noTextEdit="1"/>
              </p:cNvSpPr>
              <p:nvPr/>
            </p:nvSpPr>
            <p:spPr>
              <a:xfrm>
                <a:off x="668338" y="1606965"/>
                <a:ext cx="4693920" cy="2242409"/>
              </a:xfrm>
              <a:prstGeom prst="rect">
                <a:avLst/>
              </a:prstGeom>
              <a:blipFill rotWithShape="1">
                <a:blip r:embed="rId4"/>
                <a:stretch>
                  <a:fillRect l="-7" t="-19" r="7"/>
                </a:stretch>
              </a:blipFill>
            </p:spPr>
            <p:txBody>
              <a:bodyPr/>
              <a:lstStyle/>
              <a:p>
                <a:r>
                  <a:rPr lang="zh-CN" altLang="en-US">
                    <a:noFill/>
                  </a:rPr>
                  <a:t> </a:t>
                </a:r>
              </a:p>
            </p:txBody>
          </p:sp>
        </mc:Fallback>
      </mc:AlternateContent>
      <p:graphicFrame>
        <p:nvGraphicFramePr>
          <p:cNvPr id="6" name="表格 5"/>
          <p:cNvGraphicFramePr>
            <a:graphicFrameLocks noGrp="1"/>
          </p:cNvGraphicFramePr>
          <p:nvPr/>
        </p:nvGraphicFramePr>
        <p:xfrm>
          <a:off x="5869033" y="1517082"/>
          <a:ext cx="5375742" cy="2560320"/>
        </p:xfrm>
        <a:graphic>
          <a:graphicData uri="http://schemas.openxmlformats.org/drawingml/2006/table">
            <a:tbl>
              <a:tblPr firstRow="1" firstCol="1" lastRow="1" lastCol="1">
                <a:tableStyleId>{93296810-A885-4BE3-A3E7-6D5BEEA58F35}</a:tableStyleId>
              </a:tblPr>
              <a:tblGrid>
                <a:gridCol w="3359373">
                  <a:extLst>
                    <a:ext uri="{9D8B030D-6E8A-4147-A177-3AD203B41FA5}">
                      <a16:colId xmlns:a16="http://schemas.microsoft.com/office/drawing/2014/main" val="20000"/>
                    </a:ext>
                  </a:extLst>
                </a:gridCol>
                <a:gridCol w="2016369">
                  <a:extLst>
                    <a:ext uri="{9D8B030D-6E8A-4147-A177-3AD203B41FA5}">
                      <a16:colId xmlns:a16="http://schemas.microsoft.com/office/drawing/2014/main" val="20001"/>
                    </a:ext>
                  </a:extLst>
                </a:gridCol>
              </a:tblGrid>
              <a:tr h="0">
                <a:tc>
                  <a:txBody>
                    <a:bodyPr/>
                    <a:lstStyle/>
                    <a:p>
                      <a:pPr>
                        <a:spcBef>
                          <a:spcPts val="180"/>
                        </a:spcBef>
                        <a:spcAft>
                          <a:spcPts val="180"/>
                        </a:spcAft>
                      </a:pPr>
                      <a:r>
                        <a:rPr lang="en-US" sz="2400" dirty="0" err="1">
                          <a:effectLst/>
                          <a:latin typeface="+mj-ea"/>
                          <a:ea typeface="+mj-ea"/>
                        </a:rPr>
                        <a:t>文本</a:t>
                      </a:r>
                      <a:endParaRPr lang="zh-CN" sz="2400" dirty="0">
                        <a:effectLst/>
                        <a:latin typeface="+mj-ea"/>
                        <a:ea typeface="+mj-ea"/>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dirty="0" err="1">
                          <a:effectLst/>
                          <a:latin typeface="+mj-ea"/>
                          <a:ea typeface="+mj-ea"/>
                        </a:rPr>
                        <a:t>标签</a:t>
                      </a:r>
                      <a:endParaRPr lang="zh-CN" sz="2400" dirty="0">
                        <a:effectLst/>
                        <a:latin typeface="+mj-ea"/>
                        <a:ea typeface="+mj-ea"/>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0">
                <a:tc>
                  <a:txBody>
                    <a:bodyPr/>
                    <a:lstStyle/>
                    <a:p>
                      <a:pPr>
                        <a:spcBef>
                          <a:spcPts val="180"/>
                        </a:spcBef>
                        <a:spcAft>
                          <a:spcPts val="180"/>
                        </a:spcAft>
                      </a:pPr>
                      <a:r>
                        <a:rPr lang="en-US" sz="2400" dirty="0">
                          <a:effectLst/>
                        </a:rPr>
                        <a:t>A great game</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spcBef>
                          <a:spcPts val="180"/>
                        </a:spcBef>
                        <a:spcAft>
                          <a:spcPts val="180"/>
                        </a:spcAft>
                      </a:pPr>
                      <a:r>
                        <a:rPr lang="en-US" sz="2400" dirty="0">
                          <a:effectLst/>
                        </a:rPr>
                        <a:t>The election was over</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Not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spcBef>
                          <a:spcPts val="180"/>
                        </a:spcBef>
                        <a:spcAft>
                          <a:spcPts val="180"/>
                        </a:spcAft>
                      </a:pPr>
                      <a:r>
                        <a:rPr lang="en-US" sz="2400" dirty="0">
                          <a:effectLst/>
                        </a:rPr>
                        <a:t>Very clean match</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dirty="0">
                          <a:effectLst/>
                        </a:rPr>
                        <a:t>Sports</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spcBef>
                          <a:spcPts val="180"/>
                        </a:spcBef>
                        <a:spcAft>
                          <a:spcPts val="180"/>
                        </a:spcAft>
                      </a:pPr>
                      <a:r>
                        <a:rPr lang="en-US" sz="2400" dirty="0">
                          <a:effectLst/>
                        </a:rPr>
                        <a:t>A clean but forgettable game</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a:effectLst/>
                        </a:rPr>
                        <a:t>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spcBef>
                          <a:spcPts val="180"/>
                        </a:spcBef>
                        <a:spcAft>
                          <a:spcPts val="180"/>
                        </a:spcAft>
                      </a:pPr>
                      <a:r>
                        <a:rPr lang="en-US" sz="2400" dirty="0">
                          <a:effectLst/>
                        </a:rPr>
                        <a:t>It was a close election</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r>
                        <a:rPr lang="en-US" sz="2400" dirty="0">
                          <a:effectLst/>
                        </a:rPr>
                        <a:t>Not Sports</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6" name="Rectangle 1"/>
          <p:cNvSpPr>
            <a:spLocks noChangeArrowheads="1"/>
          </p:cNvSpPr>
          <p:nvPr/>
        </p:nvSpPr>
        <p:spPr bwMode="auto">
          <a:xfrm>
            <a:off x="78545" y="2986142"/>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矩形 3"/>
          <p:cNvSpPr/>
          <p:nvPr/>
        </p:nvSpPr>
        <p:spPr>
          <a:xfrm>
            <a:off x="794825" y="1645082"/>
            <a:ext cx="9486900" cy="1200329"/>
          </a:xfrm>
          <a:prstGeom prst="rect">
            <a:avLst/>
          </a:prstGeom>
        </p:spPr>
        <p:txBody>
          <a:bodyPr wrap="square">
            <a:spAutoFit/>
          </a:bodyPr>
          <a:lstStyle/>
          <a:p>
            <a:r>
              <a:rPr lang="zh-CN" altLang="zh-CN" kern="100" dirty="0">
                <a:latin typeface="+mj-ea"/>
                <a:ea typeface="+mj-ea"/>
                <a:cs typeface="Times New Roman" panose="02020603050405020304" pitchFamily="18" charset="0"/>
              </a:rPr>
              <a:t>通过使用一种称为</a:t>
            </a:r>
            <a:r>
              <a:rPr lang="zh-CN" altLang="zh-CN" b="1" kern="100" dirty="0">
                <a:latin typeface="+mj-ea"/>
                <a:ea typeface="+mj-ea"/>
                <a:cs typeface="Times New Roman" panose="02020603050405020304" pitchFamily="18" charset="0"/>
              </a:rPr>
              <a:t>拉普拉斯平滑</a:t>
            </a:r>
            <a:r>
              <a:rPr lang="zh-CN" altLang="zh-CN" kern="100" dirty="0">
                <a:latin typeface="+mj-ea"/>
                <a:ea typeface="+mj-ea"/>
                <a:cs typeface="Times New Roman" panose="02020603050405020304" pitchFamily="18" charset="0"/>
              </a:rPr>
              <a:t>的方法：我们为每个计数加</a:t>
            </a:r>
            <a:r>
              <a:rPr lang="en-US" altLang="zh-CN" kern="100" dirty="0">
                <a:latin typeface="+mj-ea"/>
                <a:ea typeface="+mj-ea"/>
                <a:cs typeface="Times New Roman" panose="02020603050405020304" pitchFamily="18" charset="0"/>
              </a:rPr>
              <a:t>1</a:t>
            </a:r>
            <a:r>
              <a:rPr lang="zh-CN" altLang="zh-CN" kern="100" dirty="0">
                <a:latin typeface="+mj-ea"/>
                <a:ea typeface="+mj-ea"/>
                <a:cs typeface="Times New Roman" panose="02020603050405020304" pitchFamily="18" charset="0"/>
              </a:rPr>
              <a:t>，因此它永远不会为零。为了平衡这一点，我们将可能单词的数量添加到除数中，因此</a:t>
            </a:r>
            <a:r>
              <a:rPr lang="zh-CN" altLang="en-US" kern="100" dirty="0">
                <a:latin typeface="+mj-ea"/>
                <a:ea typeface="+mj-ea"/>
                <a:cs typeface="Times New Roman" panose="02020603050405020304" pitchFamily="18" charset="0"/>
              </a:rPr>
              <a:t>计算结果</a:t>
            </a:r>
            <a:r>
              <a:rPr lang="zh-CN" altLang="zh-CN" kern="100" dirty="0">
                <a:latin typeface="+mj-ea"/>
                <a:ea typeface="+mj-ea"/>
                <a:cs typeface="Times New Roman" panose="02020603050405020304" pitchFamily="18" charset="0"/>
              </a:rPr>
              <a:t>永远不会大于</a:t>
            </a:r>
            <a:r>
              <a:rPr lang="en-US" altLang="zh-CN" kern="100" dirty="0">
                <a:latin typeface="+mj-ea"/>
                <a:ea typeface="+mj-ea"/>
                <a:cs typeface="Times New Roman" panose="02020603050405020304" pitchFamily="18" charset="0"/>
              </a:rPr>
              <a:t>1</a:t>
            </a:r>
            <a:r>
              <a:rPr lang="zh-CN" altLang="zh-CN" kern="100" dirty="0">
                <a:latin typeface="+mj-ea"/>
                <a:ea typeface="+mj-ea"/>
                <a:cs typeface="Times New Roman" panose="02020603050405020304" pitchFamily="18" charset="0"/>
              </a:rPr>
              <a:t>。</a:t>
            </a:r>
            <a:endParaRPr lang="zh-CN" altLang="en-US" dirty="0">
              <a:latin typeface="+mj-ea"/>
              <a:ea typeface="+mj-ea"/>
            </a:endParaRPr>
          </a:p>
        </p:txBody>
      </p:sp>
      <p:sp>
        <p:nvSpPr>
          <p:cNvPr id="7" name="矩形 6"/>
          <p:cNvSpPr/>
          <p:nvPr/>
        </p:nvSpPr>
        <p:spPr>
          <a:xfrm>
            <a:off x="863405" y="3443342"/>
            <a:ext cx="9418320" cy="1200329"/>
          </a:xfrm>
          <a:prstGeom prst="rect">
            <a:avLst/>
          </a:prstGeom>
        </p:spPr>
        <p:txBody>
          <a:bodyPr wrap="square">
            <a:spAutoFit/>
          </a:bodyPr>
          <a:lstStyle/>
          <a:p>
            <a:pPr>
              <a:spcAft>
                <a:spcPts val="0"/>
              </a:spcAft>
            </a:pPr>
            <a:r>
              <a:rPr lang="zh-CN" altLang="zh-CN" dirty="0">
                <a:latin typeface="+mj-ea"/>
                <a:ea typeface="+mj-ea"/>
                <a:cs typeface="Euclid" panose="02020503060505020303" pitchFamily="18" charset="0"/>
              </a:rPr>
              <a:t>在</a:t>
            </a:r>
            <a:r>
              <a:rPr lang="zh-CN" altLang="en-US" dirty="0">
                <a:latin typeface="+mj-ea"/>
                <a:ea typeface="+mj-ea"/>
                <a:cs typeface="Euclid" panose="02020503060505020303" pitchFamily="18" charset="0"/>
              </a:rPr>
              <a:t>这里</a:t>
            </a:r>
            <a:r>
              <a:rPr lang="zh-CN" altLang="zh-CN" dirty="0">
                <a:latin typeface="+mj-ea"/>
                <a:ea typeface="+mj-ea"/>
                <a:cs typeface="Euclid" panose="02020503060505020303" pitchFamily="18" charset="0"/>
              </a:rPr>
              <a:t>的情况下，可能单词是</a:t>
            </a:r>
            <a:r>
              <a:rPr lang="en-US" altLang="zh-CN" dirty="0">
                <a:latin typeface="+mj-ea"/>
                <a:ea typeface="+mj-ea"/>
                <a:cs typeface="Euclid" panose="02020503060505020303" pitchFamily="18" charset="0"/>
              </a:rPr>
              <a:t>['a', 'great', 'very', 'over', 'it', 'but', 'game', 'election', 'clean', 'close', 'the', 'was', 'forgettable', 'match']</a:t>
            </a:r>
            <a:r>
              <a:rPr lang="zh-CN" altLang="zh-CN" dirty="0">
                <a:latin typeface="+mj-ea"/>
                <a:ea typeface="+mj-ea"/>
                <a:cs typeface="Euclid" panose="02020503060505020303" pitchFamily="18" charset="0"/>
              </a:rPr>
              <a:t>。</a:t>
            </a:r>
          </a:p>
        </p:txBody>
      </p:sp>
      <mc:AlternateContent xmlns:mc="http://schemas.openxmlformats.org/markup-compatibility/2006" xmlns:a14="http://schemas.microsoft.com/office/drawing/2010/main">
        <mc:Choice Requires="a14">
          <p:sp>
            <p:nvSpPr>
              <p:cNvPr id="9" name="矩形 8"/>
              <p:cNvSpPr/>
              <p:nvPr/>
            </p:nvSpPr>
            <p:spPr>
              <a:xfrm>
                <a:off x="863405" y="4842822"/>
                <a:ext cx="7962900" cy="999697"/>
              </a:xfrm>
              <a:prstGeom prst="rect">
                <a:avLst/>
              </a:prstGeom>
            </p:spPr>
            <p:txBody>
              <a:bodyPr wrap="square">
                <a:spAutoFit/>
              </a:bodyPr>
              <a:lstStyle/>
              <a:p>
                <a:pPr>
                  <a:spcAft>
                    <a:spcPts val="0"/>
                  </a:spcAft>
                </a:pPr>
                <a:r>
                  <a:rPr lang="zh-CN" altLang="zh-CN" dirty="0">
                    <a:latin typeface="+mj-ea"/>
                    <a:ea typeface="+mj-ea"/>
                    <a:cs typeface="Euclid" panose="02020503060505020303" pitchFamily="18" charset="0"/>
                  </a:rPr>
                  <a:t>由于可能的单词数是</a:t>
                </a:r>
                <a:r>
                  <a:rPr lang="en-US" altLang="zh-CN" dirty="0">
                    <a:latin typeface="+mj-ea"/>
                    <a:ea typeface="+mj-ea"/>
                    <a:cs typeface="Euclid" panose="02020503060505020303" pitchFamily="18" charset="0"/>
                  </a:rPr>
                  <a:t>14</a:t>
                </a:r>
                <a:r>
                  <a:rPr lang="zh-CN" altLang="zh-CN" dirty="0">
                    <a:latin typeface="+mj-ea"/>
                    <a:ea typeface="+mj-ea"/>
                    <a:cs typeface="Euclid" panose="02020503060505020303" pitchFamily="18" charset="0"/>
                  </a:rPr>
                  <a:t>，因此应用平滑处理可以得到</a:t>
                </a:r>
              </a:p>
              <a:p>
                <a:pPr>
                  <a:spcAft>
                    <a:spcPts val="0"/>
                  </a:spcAft>
                </a:pPr>
                <a14:m>
                  <m:oMath xmlns:m="http://schemas.openxmlformats.org/officeDocument/2006/math">
                    <m:r>
                      <a:rPr lang="en-US" altLang="zh-CN" i="1">
                        <a:latin typeface="Cambria Math" panose="02040503050406030204" pitchFamily="18" charset="0"/>
                        <a:ea typeface="+mj-ea"/>
                        <a:cs typeface="Euclid" panose="02020503060505020303" pitchFamily="18" charset="0"/>
                      </a:rPr>
                      <m:t>𝑃</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game</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r>
                      <a:rPr lang="en-US" altLang="zh-CN">
                        <a:latin typeface="Cambria Math" panose="02040503050406030204" pitchFamily="18" charset="0"/>
                        <a:ea typeface="+mj-ea"/>
                        <a:cs typeface="Euclid" panose="02020503060505020303" pitchFamily="18" charset="0"/>
                      </a:rPr>
                      <m:t> </m:t>
                    </m:r>
                    <m:r>
                      <m:rPr>
                        <m:sty m:val="p"/>
                      </m:rPr>
                      <a:rPr lang="en-US" altLang="zh-CN">
                        <a:latin typeface="Cambria Math" panose="02040503050406030204" pitchFamily="18" charset="0"/>
                        <a:ea typeface="+mj-ea"/>
                        <a:cs typeface="Euclid" panose="02020503060505020303" pitchFamily="18" charset="0"/>
                      </a:rPr>
                      <m:t>sports</m:t>
                    </m:r>
                    <m:r>
                      <a:rPr lang="en-US" altLang="zh-CN">
                        <a:latin typeface="Cambria Math" panose="02040503050406030204" pitchFamily="18" charset="0"/>
                        <a:ea typeface="+mj-ea"/>
                        <a:cs typeface="Euclid" panose="02020503060505020303" pitchFamily="18" charset="0"/>
                      </a:rPr>
                      <m:t> </m:t>
                    </m:r>
                    <m:r>
                      <a:rPr lang="en-US" altLang="zh-CN" i="1">
                        <a:latin typeface="Cambria Math" panose="02040503050406030204" pitchFamily="18" charset="0"/>
                        <a:ea typeface="+mj-ea"/>
                        <a:cs typeface="Euclid" panose="02020503060505020303" pitchFamily="18" charset="0"/>
                      </a:rPr>
                      <m:t>)=</m:t>
                    </m:r>
                    <m:f>
                      <m:fPr>
                        <m:ctrlPr>
                          <a:rPr lang="zh-CN" altLang="zh-CN" i="1">
                            <a:latin typeface="Cambria Math" panose="02040503050406030204" pitchFamily="18" charset="0"/>
                            <a:ea typeface="+mj-ea"/>
                            <a:cs typeface="Euclid" panose="02020503060505020303" pitchFamily="18" charset="0"/>
                          </a:rPr>
                        </m:ctrlPr>
                      </m:fPr>
                      <m:num>
                        <m:r>
                          <a:rPr lang="en-US" altLang="zh-CN" i="1">
                            <a:latin typeface="Cambria Math" panose="02040503050406030204" pitchFamily="18" charset="0"/>
                            <a:ea typeface="+mj-ea"/>
                            <a:cs typeface="Euclid" panose="02020503060505020303" pitchFamily="18" charset="0"/>
                          </a:rPr>
                          <m:t>2+1</m:t>
                        </m:r>
                      </m:num>
                      <m:den>
                        <m:r>
                          <a:rPr lang="en-US" altLang="zh-CN" i="1">
                            <a:latin typeface="Cambria Math" panose="02040503050406030204" pitchFamily="18" charset="0"/>
                            <a:ea typeface="+mj-ea"/>
                            <a:cs typeface="Euclid" panose="02020503060505020303" pitchFamily="18" charset="0"/>
                          </a:rPr>
                          <m:t>11+14</m:t>
                        </m:r>
                      </m:den>
                    </m:f>
                  </m:oMath>
                </a14:m>
                <a:r>
                  <a:rPr lang="en-US" altLang="zh-CN" dirty="0">
                    <a:latin typeface="+mj-ea"/>
                    <a:ea typeface="+mj-ea"/>
                    <a:cs typeface="Euclid" panose="02020503060505020303" pitchFamily="18" charset="0"/>
                  </a:rPr>
                  <a:t> </a:t>
                </a:r>
                <a:endParaRPr lang="zh-CN" altLang="zh-CN" dirty="0">
                  <a:latin typeface="+mj-ea"/>
                  <a:ea typeface="+mj-ea"/>
                  <a:cs typeface="Euclid" panose="02020503060505020303"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863405" y="4842822"/>
                <a:ext cx="7962900" cy="999697"/>
              </a:xfrm>
              <a:prstGeom prst="rect">
                <a:avLst/>
              </a:prstGeom>
              <a:blipFill rotWithShape="1">
                <a:blip r:embed="rId3"/>
                <a:stretch>
                  <a:fillRect l="-6" t="-31" r="6" b="52"/>
                </a:stretch>
              </a:blipFill>
            </p:spPr>
            <p:txBody>
              <a:bodyPr/>
              <a:lstStyle/>
              <a:p>
                <a:r>
                  <a:rPr lang="zh-CN" altLang="en-US">
                    <a:noFill/>
                  </a:rPr>
                  <a:t> </a:t>
                </a:r>
              </a:p>
            </p:txBody>
          </p:sp>
        </mc:Fallback>
      </mc:AlternateContent>
      <p:sp>
        <p:nvSpPr>
          <p:cNvPr id="10" name="标注: 弯曲线形 9"/>
          <p:cNvSpPr/>
          <p:nvPr/>
        </p:nvSpPr>
        <p:spPr>
          <a:xfrm>
            <a:off x="8216705" y="2705630"/>
            <a:ext cx="2065020" cy="677863"/>
          </a:xfrm>
          <a:prstGeom prst="borderCallout2">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latin typeface="+mj-ea"/>
                <a:ea typeface="+mj-ea"/>
              </a:rPr>
              <a:t>14</a:t>
            </a:r>
            <a:r>
              <a:rPr lang="zh-CN" altLang="en-US" dirty="0">
                <a:solidFill>
                  <a:schemeClr val="tx1"/>
                </a:solidFill>
                <a:latin typeface="+mj-ea"/>
                <a:ea typeface="+mj-ea"/>
              </a:rPr>
              <a:t>个单词</a:t>
            </a:r>
          </a:p>
        </p:txBody>
      </p:sp>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6" name="Rectangle 1"/>
          <p:cNvSpPr>
            <a:spLocks noChangeArrowheads="1"/>
          </p:cNvSpPr>
          <p:nvPr/>
        </p:nvSpPr>
        <p:spPr bwMode="auto">
          <a:xfrm>
            <a:off x="1021080" y="2990831"/>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762228" y="1352903"/>
                <a:ext cx="10358651" cy="5269199"/>
              </a:xfrm>
              <a:prstGeom prst="rect">
                <a:avLst/>
              </a:prstGeom>
            </p:spPr>
            <p:txBody>
              <a:bodyPr wrap="square">
                <a:spAutoFit/>
              </a:bodyPr>
              <a:lstStyle/>
              <a:p>
                <a:pPr algn="just">
                  <a:lnSpc>
                    <a:spcPct val="150000"/>
                  </a:lnSpc>
                  <a:spcAft>
                    <a:spcPts val="0"/>
                  </a:spcAft>
                </a:pPr>
                <a:r>
                  <a:rPr lang="zh-CN" altLang="zh-CN" b="1" kern="100" dirty="0">
                    <a:latin typeface="+mj-ea"/>
                    <a:ea typeface="+mj-ea"/>
                  </a:rPr>
                  <a:t>拉普拉斯平滑</a:t>
                </a:r>
                <a:r>
                  <a:rPr lang="zh-CN" altLang="zh-CN" kern="100" dirty="0">
                    <a:latin typeface="+mj-ea"/>
                    <a:ea typeface="+mj-ea"/>
                  </a:rPr>
                  <a:t>是一种用于平滑分类数据的技术。引入拉普拉斯平滑法来解决零概率问题</a:t>
                </a:r>
                <a:r>
                  <a:rPr lang="en-US" altLang="zh-CN" kern="100" dirty="0">
                    <a:latin typeface="+mj-ea"/>
                    <a:ea typeface="+mj-ea"/>
                  </a:rPr>
                  <a:t>,</a:t>
                </a:r>
                <a:r>
                  <a:rPr lang="zh-CN" altLang="zh-CN" kern="100" dirty="0">
                    <a:latin typeface="+mj-ea"/>
                    <a:ea typeface="+mj-ea"/>
                  </a:rPr>
                  <a:t>通过应用此方法</a:t>
                </a:r>
                <a:r>
                  <a:rPr lang="en-US" altLang="zh-CN" kern="100" dirty="0">
                    <a:latin typeface="+mj-ea"/>
                    <a:ea typeface="+mj-ea"/>
                  </a:rPr>
                  <a:t>,</a:t>
                </a:r>
                <a:r>
                  <a:rPr lang="zh-CN" altLang="zh-CN" kern="100" dirty="0">
                    <a:latin typeface="+mj-ea"/>
                    <a:ea typeface="+mj-ea"/>
                  </a:rPr>
                  <a:t>先验概率和条件概率可以写为</a:t>
                </a: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mj-ea"/>
                            </a:rPr>
                          </m:ctrlPr>
                        </m:sSubPr>
                        <m:e>
                          <m:r>
                            <a:rPr lang="en-US" altLang="zh-CN" b="0" i="1" kern="100" smtClean="0">
                              <a:latin typeface="Cambria Math" panose="02040503050406030204" pitchFamily="18" charset="0"/>
                              <a:ea typeface="+mj-ea"/>
                            </a:rPr>
                            <m:t>𝑃</m:t>
                          </m:r>
                        </m:e>
                        <m:sub>
                          <m:r>
                            <a:rPr lang="en-US" altLang="zh-CN" i="1" kern="100">
                              <a:latin typeface="Cambria Math" panose="02040503050406030204" pitchFamily="18" charset="0"/>
                              <a:ea typeface="+mj-ea"/>
                            </a:rPr>
                            <m:t>𝜆</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b="0" i="1" kern="100" smtClean="0">
                              <a:latin typeface="Cambria Math" panose="02040503050406030204" pitchFamily="18" charset="0"/>
                              <a:ea typeface="+mj-ea"/>
                            </a:rPr>
                            <m:t>𝑃</m:t>
                          </m:r>
                        </m:e>
                        <m:sub>
                          <m:r>
                            <a:rPr lang="en-US" altLang="zh-CN" i="1" kern="100">
                              <a:latin typeface="Cambria Math" panose="02040503050406030204" pitchFamily="18" charset="0"/>
                              <a:ea typeface="+mj-ea"/>
                            </a:rPr>
                            <m:t>𝜆</m:t>
                          </m:r>
                        </m:sub>
                      </m:sSub>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𝑌</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𝑖</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𝑁</m:t>
                              </m:r>
                            </m:sup>
                            <m:e>
                              <m:r>
                                <a:rPr lang="en-US" altLang="zh-CN" i="1" kern="100">
                                  <a:latin typeface="Cambria Math" panose="02040503050406030204" pitchFamily="18" charset="0"/>
                                  <a:ea typeface="+mj-ea"/>
                                </a:rPr>
                                <m:t>𝐼</m:t>
                              </m:r>
                            </m:e>
                          </m:nary>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𝑖</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𝜆</m:t>
                          </m:r>
                        </m:num>
                        <m:den>
                          <m:r>
                            <a:rPr lang="en-US" altLang="zh-CN" i="1" kern="100">
                              <a:latin typeface="Cambria Math" panose="02040503050406030204" pitchFamily="18" charset="0"/>
                              <a:ea typeface="+mj-ea"/>
                            </a:rPr>
                            <m:t>𝑁</m:t>
                          </m:r>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𝐾</m:t>
                          </m:r>
                          <m:r>
                            <a:rPr lang="en-US" altLang="zh-CN" i="1" kern="100">
                              <a:latin typeface="Cambria Math" panose="02040503050406030204" pitchFamily="18" charset="0"/>
                              <a:ea typeface="+mj-ea"/>
                            </a:rPr>
                            <m:t>𝜆</m:t>
                          </m:r>
                        </m:den>
                      </m:f>
                    </m:oMath>
                  </m:oMathPara>
                </a14:m>
                <a:endParaRPr lang="zh-CN" altLang="zh-CN" kern="100" dirty="0">
                  <a:latin typeface="+mj-ea"/>
                  <a:ea typeface="+mj-ea"/>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mj-ea"/>
                            </a:rPr>
                          </m:ctrlPr>
                        </m:sSubPr>
                        <m:e>
                          <m:r>
                            <a:rPr lang="en-US" altLang="zh-CN" b="0" i="1" kern="100" smtClean="0">
                              <a:latin typeface="Cambria Math" panose="02040503050406030204" pitchFamily="18" charset="0"/>
                              <a:ea typeface="+mj-ea"/>
                            </a:rPr>
                            <m:t>𝑃</m:t>
                          </m:r>
                        </m:e>
                        <m:sub>
                          <m:r>
                            <a:rPr lang="en-US" altLang="zh-CN" i="1" kern="100">
                              <a:latin typeface="Cambria Math" panose="02040503050406030204" pitchFamily="18" charset="0"/>
                              <a:ea typeface="+mj-ea"/>
                            </a:rPr>
                            <m:t>𝜆</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𝑥</m:t>
                          </m:r>
                        </m:e>
                        <m:sub>
                          <m:r>
                            <a:rPr lang="en-US" altLang="zh-CN" i="1" kern="100">
                              <a:latin typeface="Cambria Math" panose="02040503050406030204" pitchFamily="18" charset="0"/>
                              <a:ea typeface="+mj-ea"/>
                            </a:rPr>
                            <m:t>𝑖</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𝑎</m:t>
                          </m:r>
                        </m:e>
                        <m:sub>
                          <m:r>
                            <a:rPr lang="en-US" altLang="zh-CN" i="1" kern="100">
                              <a:latin typeface="Cambria Math" panose="02040503050406030204" pitchFamily="18" charset="0"/>
                              <a:ea typeface="+mj-ea"/>
                            </a:rPr>
                            <m:t>𝑗</m:t>
                          </m:r>
                        </m:sub>
                      </m:sSub>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𝑖</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𝑁</m:t>
                              </m:r>
                            </m:sup>
                            <m:e>
                              <m:r>
                                <a:rPr lang="en-US" altLang="zh-CN" i="1" kern="100">
                                  <a:latin typeface="Cambria Math" panose="02040503050406030204" pitchFamily="18" charset="0"/>
                                  <a:ea typeface="+mj-ea"/>
                                </a:rPr>
                                <m:t>𝐼</m:t>
                              </m:r>
                            </m:e>
                          </m:nary>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𝑥</m:t>
                              </m:r>
                            </m:e>
                            <m:sub>
                              <m:r>
                                <a:rPr lang="en-US" altLang="zh-CN" i="1" kern="100">
                                  <a:latin typeface="Cambria Math" panose="02040503050406030204" pitchFamily="18" charset="0"/>
                                  <a:ea typeface="+mj-ea"/>
                                </a:rPr>
                                <m:t>𝑖</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𝑎</m:t>
                              </m:r>
                            </m:e>
                            <m:sub>
                              <m:r>
                                <a:rPr lang="en-US" altLang="zh-CN" i="1" kern="100">
                                  <a:latin typeface="Cambria Math" panose="02040503050406030204" pitchFamily="18" charset="0"/>
                                  <a:ea typeface="+mj-ea"/>
                                </a:rPr>
                                <m:t>𝑗</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𝑖</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𝜆</m:t>
                          </m:r>
                        </m:num>
                        <m:den>
                          <m:nary>
                            <m:naryPr>
                              <m:chr m:val="∑"/>
                              <m:limLoc m:val="undOvr"/>
                              <m:ctrlPr>
                                <a:rPr lang="zh-CN" altLang="zh-CN" i="1" kern="100">
                                  <a:latin typeface="Cambria Math" panose="02040503050406030204" pitchFamily="18" charset="0"/>
                                  <a:ea typeface="+mj-ea"/>
                                </a:rPr>
                              </m:ctrlPr>
                            </m:naryPr>
                            <m:sub>
                              <m:r>
                                <a:rPr lang="en-US" altLang="zh-CN" i="1" kern="100">
                                  <a:latin typeface="Cambria Math" panose="02040503050406030204" pitchFamily="18" charset="0"/>
                                  <a:ea typeface="+mj-ea"/>
                                </a:rPr>
                                <m:t>𝑖</m:t>
                              </m:r>
                              <m:r>
                                <a:rPr lang="en-US" altLang="zh-CN" i="1" kern="100">
                                  <a:latin typeface="Cambria Math" panose="02040503050406030204" pitchFamily="18" charset="0"/>
                                  <a:ea typeface="+mj-ea"/>
                                </a:rPr>
                                <m:t>=1</m:t>
                              </m:r>
                            </m:sub>
                            <m:sup>
                              <m:r>
                                <a:rPr lang="en-US" altLang="zh-CN" i="1" kern="100">
                                  <a:latin typeface="Cambria Math" panose="02040503050406030204" pitchFamily="18" charset="0"/>
                                  <a:ea typeface="+mj-ea"/>
                                </a:rPr>
                                <m:t>𝑁</m:t>
                              </m:r>
                            </m:sup>
                            <m:e>
                              <m:r>
                                <a:rPr lang="en-US" altLang="zh-CN" i="1" kern="100">
                                  <a:latin typeface="Cambria Math" panose="02040503050406030204" pitchFamily="18" charset="0"/>
                                  <a:ea typeface="+mj-ea"/>
                                </a:rPr>
                                <m:t>𝐼</m:t>
                              </m:r>
                            </m:e>
                          </m:nary>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𝑦</m:t>
                              </m:r>
                            </m:e>
                            <m:sub>
                              <m:r>
                                <a:rPr lang="en-US" altLang="zh-CN" i="1" kern="100">
                                  <a:latin typeface="Cambria Math" panose="02040503050406030204" pitchFamily="18" charset="0"/>
                                  <a:ea typeface="+mj-ea"/>
                                </a:rPr>
                                <m:t>𝑖</m:t>
                              </m:r>
                            </m:sub>
                          </m:sSub>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𝐶</m:t>
                              </m:r>
                            </m:e>
                            <m:sub>
                              <m:r>
                                <a:rPr lang="en-US" altLang="zh-CN" i="1" kern="100">
                                  <a:latin typeface="Cambria Math" panose="02040503050406030204" pitchFamily="18" charset="0"/>
                                  <a:ea typeface="+mj-ea"/>
                                </a:rPr>
                                <m:t>𝑘</m:t>
                              </m:r>
                            </m:sub>
                          </m:sSub>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𝐴</m:t>
                          </m:r>
                          <m:r>
                            <a:rPr lang="en-US" altLang="zh-CN" i="1" kern="100">
                              <a:latin typeface="Cambria Math" panose="02040503050406030204" pitchFamily="18" charset="0"/>
                              <a:ea typeface="+mj-ea"/>
                            </a:rPr>
                            <m:t>𝜆</m:t>
                          </m:r>
                        </m:den>
                      </m:f>
                    </m:oMath>
                  </m:oMathPara>
                </a14:m>
                <a:endParaRPr lang="zh-CN" altLang="zh-CN" kern="100" dirty="0">
                  <a:latin typeface="+mj-ea"/>
                  <a:ea typeface="+mj-ea"/>
                </a:endParaRPr>
              </a:p>
              <a:p>
                <a:pPr algn="just">
                  <a:lnSpc>
                    <a:spcPct val="150000"/>
                  </a:lnSpc>
                  <a:spcAft>
                    <a:spcPts val="0"/>
                  </a:spcAft>
                </a:pPr>
                <a:r>
                  <a:rPr lang="zh-CN" altLang="zh-CN" kern="100" dirty="0">
                    <a:latin typeface="+mj-ea"/>
                    <a:ea typeface="+mj-ea"/>
                  </a:rPr>
                  <a:t>其中</a:t>
                </a:r>
                <a14:m>
                  <m:oMath xmlns:m="http://schemas.openxmlformats.org/officeDocument/2006/math">
                    <m:r>
                      <a:rPr lang="en-US" altLang="zh-CN" i="1" kern="100">
                        <a:latin typeface="Cambria Math" panose="02040503050406030204" pitchFamily="18" charset="0"/>
                        <a:ea typeface="+mj-ea"/>
                      </a:rPr>
                      <m:t>𝐾</m:t>
                    </m:r>
                  </m:oMath>
                </a14:m>
                <a:r>
                  <a:rPr lang="zh-CN" altLang="zh-CN" kern="100" dirty="0">
                    <a:latin typeface="+mj-ea"/>
                    <a:ea typeface="+mj-ea"/>
                  </a:rPr>
                  <a:t>表示类别数量，</a:t>
                </a:r>
                <a14:m>
                  <m:oMath xmlns:m="http://schemas.openxmlformats.org/officeDocument/2006/math">
                    <m:r>
                      <a:rPr lang="en-US" altLang="zh-CN" i="1" kern="100">
                        <a:latin typeface="Cambria Math" panose="02040503050406030204" pitchFamily="18" charset="0"/>
                        <a:ea typeface="+mj-ea"/>
                      </a:rPr>
                      <m:t>𝐴</m:t>
                    </m:r>
                  </m:oMath>
                </a14:m>
                <a:r>
                  <a:rPr lang="zh-CN" altLang="zh-CN" kern="100" dirty="0">
                    <a:latin typeface="+mj-ea"/>
                    <a:ea typeface="+mj-ea"/>
                  </a:rPr>
                  <a:t>表示</a:t>
                </a:r>
                <a14:m>
                  <m:oMath xmlns:m="http://schemas.openxmlformats.org/officeDocument/2006/math">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𝑎</m:t>
                        </m:r>
                      </m:e>
                      <m:sub>
                        <m:r>
                          <a:rPr lang="en-US" altLang="zh-CN" i="1" kern="100">
                            <a:latin typeface="Cambria Math" panose="02040503050406030204" pitchFamily="18" charset="0"/>
                            <a:ea typeface="+mj-ea"/>
                          </a:rPr>
                          <m:t>𝑗</m:t>
                        </m:r>
                      </m:sub>
                    </m:sSub>
                  </m:oMath>
                </a14:m>
                <a:r>
                  <a:rPr lang="zh-CN" altLang="zh-CN" kern="100" dirty="0">
                    <a:latin typeface="+mj-ea"/>
                    <a:ea typeface="+mj-ea"/>
                  </a:rPr>
                  <a:t>中不同值的数量通常</a:t>
                </a:r>
                <a14:m>
                  <m:oMath xmlns:m="http://schemas.openxmlformats.org/officeDocument/2006/math">
                    <m:r>
                      <a:rPr lang="en-US" altLang="zh-CN" i="1" kern="100">
                        <a:latin typeface="Cambria Math" panose="02040503050406030204" pitchFamily="18" charset="0"/>
                        <a:ea typeface="+mj-ea"/>
                      </a:rPr>
                      <m:t>𝜆</m:t>
                    </m:r>
                    <m:r>
                      <a:rPr lang="en-US" altLang="zh-CN" i="1" kern="100">
                        <a:latin typeface="Cambria Math" panose="02040503050406030204" pitchFamily="18" charset="0"/>
                        <a:ea typeface="+mj-ea"/>
                      </a:rPr>
                      <m:t>=1</m:t>
                    </m:r>
                  </m:oMath>
                </a14:m>
                <a:endParaRPr lang="en-US" altLang="zh-CN" kern="100" dirty="0">
                  <a:latin typeface="+mj-ea"/>
                  <a:ea typeface="+mj-ea"/>
                </a:endParaRPr>
              </a:p>
              <a:p>
                <a:pPr algn="just">
                  <a:lnSpc>
                    <a:spcPct val="150000"/>
                  </a:lnSpc>
                  <a:spcAft>
                    <a:spcPts val="0"/>
                  </a:spcAft>
                </a:pPr>
                <a:r>
                  <a:rPr lang="zh-CN" altLang="zh-CN" kern="100" dirty="0">
                    <a:latin typeface="+mj-ea"/>
                    <a:ea typeface="+mj-ea"/>
                  </a:rPr>
                  <a:t>加入拉普拉斯平滑之后，避免了出现概率为</a:t>
                </a:r>
                <a:r>
                  <a:rPr lang="en-US" altLang="zh-CN" kern="100" dirty="0">
                    <a:latin typeface="+mj-ea"/>
                    <a:ea typeface="+mj-ea"/>
                  </a:rPr>
                  <a:t>0</a:t>
                </a:r>
                <a:r>
                  <a:rPr lang="zh-CN" altLang="zh-CN" kern="100" dirty="0">
                    <a:latin typeface="+mj-ea"/>
                    <a:ea typeface="+mj-ea"/>
                  </a:rPr>
                  <a:t>的情况，又保证了每个值都在</a:t>
                </a:r>
                <a:r>
                  <a:rPr lang="en-US" altLang="zh-CN" kern="100" dirty="0">
                    <a:latin typeface="+mj-ea"/>
                    <a:ea typeface="+mj-ea"/>
                  </a:rPr>
                  <a:t>0</a:t>
                </a:r>
                <a:r>
                  <a:rPr lang="zh-CN" altLang="zh-CN" kern="100" dirty="0">
                    <a:latin typeface="+mj-ea"/>
                    <a:ea typeface="+mj-ea"/>
                  </a:rPr>
                  <a:t>到</a:t>
                </a:r>
                <a:r>
                  <a:rPr lang="en-US" altLang="zh-CN" kern="100" dirty="0">
                    <a:latin typeface="+mj-ea"/>
                    <a:ea typeface="+mj-ea"/>
                  </a:rPr>
                  <a:t>1</a:t>
                </a:r>
                <a:r>
                  <a:rPr lang="zh-CN" altLang="zh-CN" kern="100" dirty="0">
                    <a:latin typeface="+mj-ea"/>
                    <a:ea typeface="+mj-ea"/>
                  </a:rPr>
                  <a:t>的范围内，又保证了最终和为</a:t>
                </a:r>
                <a:r>
                  <a:rPr lang="en-US" altLang="zh-CN" kern="100" dirty="0">
                    <a:latin typeface="+mj-ea"/>
                    <a:ea typeface="+mj-ea"/>
                  </a:rPr>
                  <a:t>1</a:t>
                </a:r>
                <a:r>
                  <a:rPr lang="zh-CN" altLang="zh-CN" kern="100" dirty="0">
                    <a:latin typeface="+mj-ea"/>
                    <a:ea typeface="+mj-ea"/>
                  </a:rPr>
                  <a:t>的概率性质。</a:t>
                </a:r>
              </a:p>
            </p:txBody>
          </p:sp>
        </mc:Choice>
        <mc:Fallback xmlns="">
          <p:sp>
            <p:nvSpPr>
              <p:cNvPr id="3" name="矩形 2"/>
              <p:cNvSpPr>
                <a:spLocks noRot="1" noChangeAspect="1" noMove="1" noResize="1" noEditPoints="1" noAdjustHandles="1" noChangeArrowheads="1" noChangeShapeType="1" noTextEdit="1"/>
              </p:cNvSpPr>
              <p:nvPr/>
            </p:nvSpPr>
            <p:spPr>
              <a:xfrm>
                <a:off x="762228" y="1352903"/>
                <a:ext cx="10358651" cy="5269199"/>
              </a:xfrm>
              <a:prstGeom prst="rect">
                <a:avLst/>
              </a:prstGeom>
              <a:blipFill rotWithShape="1">
                <a:blip r:embed="rId3"/>
                <a:stretch>
                  <a:fillRect l="-2" t="-7" r="1" b="-3706"/>
                </a:stretch>
              </a:blipFill>
            </p:spPr>
            <p:txBody>
              <a:bodyPr/>
              <a:lstStyle/>
              <a:p>
                <a:r>
                  <a:rPr lang="zh-CN" altLang="en-US">
                    <a:noFill/>
                  </a:rPr>
                  <a:t> </a:t>
                </a:r>
              </a:p>
            </p:txBody>
          </p:sp>
        </mc:Fallback>
      </mc:AlternateContent>
    </p:spTree>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t>
            </a:r>
            <a:r>
              <a:rPr lang="zh-CN" altLang="en-US" dirty="0">
                <a:solidFill>
                  <a:schemeClr val="tx1"/>
                </a:solidFill>
              </a:rPr>
              <a:t>朴素贝叶斯案例</a:t>
            </a:r>
          </a:p>
        </p:txBody>
      </p:sp>
      <p:sp>
        <p:nvSpPr>
          <p:cNvPr id="6" name="Rectangle 1"/>
          <p:cNvSpPr>
            <a:spLocks noChangeArrowheads="1"/>
          </p:cNvSpPr>
          <p:nvPr/>
        </p:nvSpPr>
        <p:spPr bwMode="auto">
          <a:xfrm>
            <a:off x="1021080" y="2990831"/>
            <a:ext cx="109880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838200" y="1786414"/>
              <a:ext cx="10515600" cy="1930400"/>
            </p:xfrm>
            <a:graphic>
              <a:graphicData uri="http://schemas.openxmlformats.org/drawingml/2006/table">
                <a:tbl>
                  <a:tblPr firstRow="1" firstCol="1" lastRow="1" lastCol="1">
                    <a:tableStyleId>{9DCAF9ED-07DC-4A11-8D7F-57B35C25682E}</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pPr>
                            <a:spcBef>
                              <a:spcPts val="180"/>
                            </a:spcBef>
                            <a:spcAft>
                              <a:spcPts val="180"/>
                            </a:spcAft>
                          </a:pPr>
                          <a:r>
                            <a:rPr lang="en-US" sz="2400" dirty="0">
                              <a:effectLst/>
                            </a:rPr>
                            <a:t>Word</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a:effectLst/>
                            </a:rPr>
                            <a:t>P (word |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a:effectLst/>
                            </a:rPr>
                            <a:t>P (word | Not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0">
                    <a:tc>
                      <a:txBody>
                        <a:bodyPr/>
                        <a:lstStyle/>
                        <a:p>
                          <a:pPr>
                            <a:spcBef>
                              <a:spcPts val="180"/>
                            </a:spcBef>
                            <a:spcAft>
                              <a:spcPts val="180"/>
                            </a:spcAft>
                          </a:pPr>
                          <a:r>
                            <a:rPr lang="en-US" sz="2400">
                              <a:effectLst/>
                            </a:rPr>
                            <a:t>a</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2+1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11+14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1+1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9+14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spcBef>
                              <a:spcPts val="180"/>
                            </a:spcBef>
                            <a:spcAft>
                              <a:spcPts val="180"/>
                            </a:spcAft>
                          </a:pPr>
                          <a:r>
                            <a:rPr lang="en-US" sz="2400">
                              <a:effectLst/>
                            </a:rPr>
                            <a:t>very</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1+1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11+14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0+1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9+14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spcBef>
                              <a:spcPts val="180"/>
                            </a:spcBef>
                            <a:spcAft>
                              <a:spcPts val="180"/>
                            </a:spcAft>
                          </a:pPr>
                          <a:r>
                            <a:rPr lang="en-US" sz="2400">
                              <a:effectLst/>
                            </a:rPr>
                            <a:t>close</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0+1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11+14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1+1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9+14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spcBef>
                              <a:spcPts val="180"/>
                            </a:spcBef>
                            <a:spcAft>
                              <a:spcPts val="180"/>
                            </a:spcAft>
                          </a:pPr>
                          <a:r>
                            <a:rPr lang="en-US" sz="2400">
                              <a:effectLst/>
                            </a:rPr>
                            <a:t>game</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2+1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11+14</m:t>
                                    </m:r>
                                  </m:e>
                                </m:d>
                              </m:oMath>
                            </m:oMathPara>
                          </a14:m>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d>
                                  <m:dPr>
                                    <m:ctrlPr>
                                      <a:rPr lang="zh-CN" sz="2400" i="1">
                                        <a:effectLst/>
                                        <a:latin typeface="Cambria Math" panose="02040503050406030204" pitchFamily="18" charset="0"/>
                                      </a:rPr>
                                    </m:ctrlPr>
                                  </m:dPr>
                                  <m:e>
                                    <m:r>
                                      <a:rPr lang="en-US" sz="2400">
                                        <a:effectLst/>
                                        <a:latin typeface="Cambria Math" panose="02040503050406030204" pitchFamily="18" charset="0"/>
                                      </a:rPr>
                                      <m:t>0+1</m:t>
                                    </m:r>
                                  </m:e>
                                </m:d>
                                <m:r>
                                  <a:rPr lang="en-US" sz="2400">
                                    <a:effectLst/>
                                    <a:latin typeface="Cambria Math" panose="02040503050406030204" pitchFamily="18" charset="0"/>
                                  </a:rPr>
                                  <m:t>÷</m:t>
                                </m:r>
                                <m:d>
                                  <m:dPr>
                                    <m:ctrlPr>
                                      <a:rPr lang="zh-CN" sz="2400" i="1">
                                        <a:effectLst/>
                                        <a:latin typeface="Cambria Math" panose="02040503050406030204" pitchFamily="18" charset="0"/>
                                      </a:rPr>
                                    </m:ctrlPr>
                                  </m:dPr>
                                  <m:e>
                                    <m:r>
                                      <a:rPr lang="en-US" sz="2400">
                                        <a:effectLst/>
                                        <a:latin typeface="Cambria Math" panose="02040503050406030204" pitchFamily="18" charset="0"/>
                                      </a:rPr>
                                      <m:t>9+14</m:t>
                                    </m:r>
                                  </m:e>
                                </m:d>
                              </m:oMath>
                            </m:oMathPara>
                          </a14:m>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3" name="表格 2"/>
              <p:cNvGraphicFramePr>
                <a:graphicFrameLocks noGrp="1"/>
              </p:cNvGraphicFramePr>
              <p:nvPr/>
            </p:nvGraphicFramePr>
            <p:xfrm>
              <a:off x="838200" y="1786414"/>
              <a:ext cx="10515600" cy="1930400"/>
            </p:xfrm>
            <a:graphic>
              <a:graphicData uri="http://schemas.openxmlformats.org/drawingml/2006/table">
                <a:tbl>
                  <a:tblPr firstRow="1" firstCol="1" lastRow="1" lastCol="1">
                    <a:tableStyleId>{9DCAF9ED-07DC-4A11-8D7F-57B35C25682E}</a:tableStyleId>
                  </a:tblPr>
                  <a:tblGrid>
                    <a:gridCol w="3505200"/>
                    <a:gridCol w="3505200"/>
                    <a:gridCol w="3505200"/>
                  </a:tblGrid>
                  <a:tr h="0">
                    <a:tc>
                      <a:txBody>
                        <a:bodyPr/>
                        <a:lstStyle/>
                        <a:p>
                          <a:pPr>
                            <a:spcBef>
                              <a:spcPts val="180"/>
                            </a:spcBef>
                            <a:spcAft>
                              <a:spcPts val="180"/>
                            </a:spcAft>
                          </a:pPr>
                          <a:r>
                            <a:rPr lang="en-US" sz="2400" dirty="0">
                              <a:effectLst/>
                            </a:rPr>
                            <a:t>Word</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a:effectLst/>
                            </a:rPr>
                            <a:t>P (word |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spcBef>
                              <a:spcPts val="180"/>
                            </a:spcBef>
                            <a:spcAft>
                              <a:spcPts val="180"/>
                            </a:spcAft>
                          </a:pPr>
                          <a:r>
                            <a:rPr lang="en-US" sz="2400">
                              <a:effectLst/>
                            </a:rPr>
                            <a:t>P (word | Not Sports)</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365760">
                    <a:tc>
                      <a:txBody>
                        <a:bodyPr/>
                        <a:lstStyle/>
                        <a:p>
                          <a:pPr>
                            <a:spcBef>
                              <a:spcPts val="180"/>
                            </a:spcBef>
                            <a:spcAft>
                              <a:spcPts val="180"/>
                            </a:spcAft>
                          </a:pPr>
                          <a:r>
                            <a:rPr lang="en-US" sz="2400">
                              <a:effectLst/>
                            </a:rPr>
                            <a:t>a</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r h="365760">
                    <a:tc>
                      <a:txBody>
                        <a:bodyPr/>
                        <a:lstStyle/>
                        <a:p>
                          <a:pPr>
                            <a:spcBef>
                              <a:spcPts val="180"/>
                            </a:spcBef>
                            <a:spcAft>
                              <a:spcPts val="180"/>
                            </a:spcAft>
                          </a:pPr>
                          <a:r>
                            <a:rPr lang="en-US" sz="2400">
                              <a:effectLst/>
                            </a:rPr>
                            <a:t>very</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r h="365760">
                    <a:tc>
                      <a:txBody>
                        <a:bodyPr/>
                        <a:lstStyle/>
                        <a:p>
                          <a:pPr>
                            <a:spcBef>
                              <a:spcPts val="180"/>
                            </a:spcBef>
                            <a:spcAft>
                              <a:spcPts val="180"/>
                            </a:spcAft>
                          </a:pPr>
                          <a:r>
                            <a:rPr lang="en-US" sz="2400">
                              <a:effectLst/>
                            </a:rPr>
                            <a:t>close</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r h="365760">
                    <a:tc>
                      <a:txBody>
                        <a:bodyPr/>
                        <a:lstStyle/>
                        <a:p>
                          <a:pPr>
                            <a:spcBef>
                              <a:spcPts val="180"/>
                            </a:spcBef>
                            <a:spcAft>
                              <a:spcPts val="180"/>
                            </a:spcAft>
                          </a:pPr>
                          <a:r>
                            <a:rPr lang="en-US" sz="2400">
                              <a:effectLst/>
                            </a:rPr>
                            <a:t>game</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3"/>
                        </a:blipFill>
                      </a:tcPr>
                    </a:tc>
                    <a:tc>
                      <a:txBody>
                        <a:bodyPr/>
                        <a:lstStyle/>
                        <a:p>
                          <a:endParaRPr lang="zh-CN"/>
                        </a:p>
                      </a:txBody>
                      <a:tcPr marL="68580" marR="68580" marT="0" marB="0">
                        <a:blipFill>
                          <a:blip r:embed="rId3"/>
                        </a:blipFill>
                      </a:tcPr>
                    </a:tc>
                  </a:tr>
                </a:tbl>
              </a:graphicData>
            </a:graphic>
          </p:graphicFrame>
        </mc:Fallback>
      </mc:AlternateContent>
      <mc:AlternateContent xmlns:mc="http://schemas.openxmlformats.org/markup-compatibility/2006" xmlns:a14="http://schemas.microsoft.com/office/drawing/2010/main">
        <mc:Choice Requires="a14">
          <p:sp>
            <p:nvSpPr>
              <p:cNvPr id="8" name="矩形 7"/>
              <p:cNvSpPr/>
              <p:nvPr/>
            </p:nvSpPr>
            <p:spPr>
              <a:xfrm>
                <a:off x="143101" y="3962008"/>
                <a:ext cx="6096000" cy="2578526"/>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d>
                        <m:dPr>
                          <m:begChr m:val=""/>
                          <m:endChr m:val=""/>
                          <m:ctrlPr>
                            <a:rPr lang="zh-CN" altLang="zh-CN" i="1" smtClean="0">
                              <a:latin typeface="Cambria Math" panose="02040503050406030204" pitchFamily="18" charset="0"/>
                              <a:ea typeface="Cambria Math" panose="02040503050406030204" pitchFamily="18" charset="0"/>
                              <a:cs typeface="Euclid" panose="02020503060505020303" pitchFamily="18" charset="0"/>
                            </a:rPr>
                          </m:ctrlPr>
                        </m:dPr>
                        <m:e>
                          <m:m>
                            <m:mPr>
                              <m:plcHide m:val="on"/>
                              <m:mcs>
                                <m:mc>
                                  <m:mcPr>
                                    <m:count m:val="1"/>
                                    <m:mcJc m:val="center"/>
                                  </m:mcPr>
                                </m:mc>
                              </m:mcs>
                              <m:ctrlPr>
                                <a:rPr lang="zh-CN" altLang="zh-CN" i="1">
                                  <a:latin typeface="Cambria Math" panose="02040503050406030204" pitchFamily="18" charset="0"/>
                                  <a:ea typeface="Cambria Math" panose="02040503050406030204" pitchFamily="18" charset="0"/>
                                  <a:cs typeface="Euclid" panose="02020503060505020303" pitchFamily="18" charset="0"/>
                                </a:rPr>
                              </m:ctrlPr>
                            </m:mPr>
                            <m:mr>
                              <m:e>
                                <m:r>
                                  <a:rPr lang="en-US" altLang="zh-CN" i="1">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𝑎</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very</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close</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game</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e>
                            </m:mr>
                            <m:mr>
                              <m:e>
                                <m:r>
                                  <a:rPr lang="en-US" altLang="zh-CN" i="1">
                                    <a:latin typeface="Cambria Math" panose="02040503050406030204" pitchFamily="18" charset="0"/>
                                    <a:ea typeface="Euclid" panose="02020503060505020303" pitchFamily="18" charset="0"/>
                                    <a:cs typeface="Euclid" panose="02020503060505020303" pitchFamily="18" charset="0"/>
                                  </a:rPr>
                                  <m:t>=2.76×</m:t>
                                </m:r>
                                <m:sSup>
                                  <m:sSupPr>
                                    <m:ctrlPr>
                                      <a:rPr lang="zh-CN" altLang="zh-CN" i="1">
                                        <a:latin typeface="Cambria Math" panose="02040503050406030204" pitchFamily="18" charset="0"/>
                                        <a:ea typeface="Cambria Math" panose="02040503050406030204" pitchFamily="18" charset="0"/>
                                        <a:cs typeface="Euclid" panose="02020503060505020303" pitchFamily="18" charset="0"/>
                                      </a:rPr>
                                    </m:ctrlPr>
                                  </m:sSupPr>
                                  <m:e>
                                    <m:r>
                                      <a:rPr lang="en-US" altLang="zh-CN" i="1">
                                        <a:latin typeface="Cambria Math" panose="02040503050406030204" pitchFamily="18" charset="0"/>
                                        <a:ea typeface="Euclid" panose="02020503060505020303" pitchFamily="18" charset="0"/>
                                        <a:cs typeface="Euclid" panose="02020503060505020303" pitchFamily="18" charset="0"/>
                                      </a:rPr>
                                      <m:t>10</m:t>
                                    </m:r>
                                  </m:e>
                                  <m:sup>
                                    <m:r>
                                      <a:rPr lang="en-US" altLang="zh-CN" i="1">
                                        <a:latin typeface="Cambria Math" panose="02040503050406030204" pitchFamily="18" charset="0"/>
                                        <a:ea typeface="Euclid" panose="02020503060505020303" pitchFamily="18" charset="0"/>
                                        <a:cs typeface="Euclid" panose="02020503060505020303" pitchFamily="18" charset="0"/>
                                      </a:rPr>
                                      <m:t>−5</m:t>
                                    </m:r>
                                  </m:sup>
                                </m:sSup>
                                <m:r>
                                  <a:rPr lang="en-US" altLang="zh-CN" i="1">
                                    <a:latin typeface="Cambria Math" panose="02040503050406030204" pitchFamily="18" charset="0"/>
                                    <a:ea typeface="Euclid" panose="02020503060505020303" pitchFamily="18" charset="0"/>
                                    <a:cs typeface="Euclid" panose="02020503060505020303" pitchFamily="18" charset="0"/>
                                  </a:rPr>
                                  <m:t>=0.0000276</m:t>
                                </m:r>
                              </m:e>
                            </m:mr>
                            <m:mr>
                              <m:e/>
                            </m:mr>
                          </m:m>
                        </m:e>
                      </m:d>
                    </m:oMath>
                  </m:oMathPara>
                </a14:m>
                <a:endParaRPr lang="zh-CN" altLang="zh-CN" dirty="0">
                  <a:latin typeface="Euclid" panose="02020503060505020303" pitchFamily="18" charset="0"/>
                  <a:ea typeface="Euclid" panose="02020503060505020303" pitchFamily="18" charset="0"/>
                  <a:cs typeface="Euclid" panose="02020503060505020303" pitchFamily="18" charset="0"/>
                </a:endParaRPr>
              </a:p>
              <a:p>
                <a:pPr>
                  <a:spcAft>
                    <a:spcPts val="0"/>
                  </a:spcAft>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cs typeface="Euclid" panose="02020503060505020303" pitchFamily="18" charset="0"/>
                            </a:rPr>
                          </m:ctrlPr>
                        </m:dPr>
                        <m:e>
                          <m:m>
                            <m:mPr>
                              <m:plcHide m:val="on"/>
                              <m:mcs>
                                <m:mc>
                                  <m:mcPr>
                                    <m:count m:val="1"/>
                                    <m:mcJc m:val="center"/>
                                  </m:mcPr>
                                </m:mc>
                              </m:mcs>
                              <m:ctrlPr>
                                <a:rPr lang="zh-CN" altLang="zh-CN" i="1">
                                  <a:latin typeface="Cambria Math" panose="02040503050406030204" pitchFamily="18" charset="0"/>
                                  <a:ea typeface="Cambria Math" panose="02040503050406030204" pitchFamily="18" charset="0"/>
                                  <a:cs typeface="Euclid" panose="02020503060505020303" pitchFamily="18" charset="0"/>
                                </a:rPr>
                              </m:ctrlPr>
                            </m:mPr>
                            <m:mr>
                              <m:e>
                                <m:eqArr>
                                  <m:eqArrPr>
                                    <m:ctrlPr>
                                      <a:rPr lang="en-US" altLang="zh-CN" i="1">
                                        <a:latin typeface="Cambria Math" panose="02040503050406030204" pitchFamily="18" charset="0"/>
                                        <a:ea typeface="Euclid" panose="02020503060505020303" pitchFamily="18" charset="0"/>
                                        <a:cs typeface="Euclid" panose="02020503060505020303" pitchFamily="18" charset="0"/>
                                      </a:rPr>
                                    </m:ctrlPr>
                                  </m:eqArrPr>
                                  <m:e>
                                    <m:r>
                                      <a:rPr lang="en-US" altLang="zh-CN" b="0" i="1" smtClean="0">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𝑎</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Not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very</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Not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close</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Not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e>
                                  <m:e>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game</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Not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Not</m:t>
                                    </m:r>
                                    <m:r>
                                      <a:rPr lang="en-US" altLang="zh-CN">
                                        <a:latin typeface="Cambria Math" panose="02040503050406030204" pitchFamily="18" charset="0"/>
                                        <a:ea typeface="Euclid" panose="02020503060505020303" pitchFamily="18" charset="0"/>
                                        <a:cs typeface="Euclid" panose="02020503060505020303" pitchFamily="18" charset="0"/>
                                      </a:rPr>
                                      <m:t> </m:t>
                                    </m:r>
                                    <m:r>
                                      <m:rPr>
                                        <m:sty m:val="p"/>
                                      </m:rPr>
                                      <a:rPr lang="en-US" altLang="zh-CN">
                                        <a:latin typeface="Cambria Math" panose="02040503050406030204" pitchFamily="18" charset="0"/>
                                        <a:ea typeface="Euclid" panose="02020503060505020303" pitchFamily="18" charset="0"/>
                                        <a:cs typeface="Euclid" panose="02020503060505020303" pitchFamily="18" charset="0"/>
                                      </a:rPr>
                                      <m:t>Sports</m:t>
                                    </m:r>
                                    <m:r>
                                      <a:rPr lang="en-US" altLang="zh-CN">
                                        <a:latin typeface="Cambria Math" panose="02040503050406030204" pitchFamily="18" charset="0"/>
                                        <a:ea typeface="Euclid" panose="02020503060505020303" pitchFamily="18" charset="0"/>
                                        <a:cs typeface="Euclid" panose="02020503060505020303" pitchFamily="18" charset="0"/>
                                      </a:rPr>
                                      <m:t>) </m:t>
                                    </m:r>
                                  </m:e>
                                </m:eqArr>
                              </m:e>
                            </m:mr>
                            <m:mr>
                              <m:e>
                                <m:r>
                                  <a:rPr lang="en-US" altLang="zh-CN" i="1">
                                    <a:latin typeface="Cambria Math" panose="02040503050406030204" pitchFamily="18" charset="0"/>
                                    <a:ea typeface="Euclid" panose="02020503060505020303" pitchFamily="18" charset="0"/>
                                    <a:cs typeface="Euclid" panose="02020503060505020303" pitchFamily="18" charset="0"/>
                                  </a:rPr>
                                  <m:t>=0.572×</m:t>
                                </m:r>
                                <m:sSup>
                                  <m:sSupPr>
                                    <m:ctrlPr>
                                      <a:rPr lang="zh-CN" altLang="zh-CN" i="1">
                                        <a:latin typeface="Cambria Math" panose="02040503050406030204" pitchFamily="18" charset="0"/>
                                        <a:ea typeface="Cambria Math" panose="02040503050406030204" pitchFamily="18" charset="0"/>
                                        <a:cs typeface="Euclid" panose="02020503060505020303" pitchFamily="18" charset="0"/>
                                      </a:rPr>
                                    </m:ctrlPr>
                                  </m:sSupPr>
                                  <m:e>
                                    <m:r>
                                      <a:rPr lang="en-US" altLang="zh-CN" i="1">
                                        <a:latin typeface="Cambria Math" panose="02040503050406030204" pitchFamily="18" charset="0"/>
                                        <a:ea typeface="Euclid" panose="02020503060505020303" pitchFamily="18" charset="0"/>
                                        <a:cs typeface="Euclid" panose="02020503060505020303" pitchFamily="18" charset="0"/>
                                      </a:rPr>
                                      <m:t>10</m:t>
                                    </m:r>
                                  </m:e>
                                  <m:sup>
                                    <m:r>
                                      <a:rPr lang="en-US" altLang="zh-CN" i="1">
                                        <a:latin typeface="Cambria Math" panose="02040503050406030204" pitchFamily="18" charset="0"/>
                                        <a:ea typeface="Euclid" panose="02020503060505020303" pitchFamily="18" charset="0"/>
                                        <a:cs typeface="Euclid" panose="02020503060505020303" pitchFamily="18" charset="0"/>
                                      </a:rPr>
                                      <m:t>−5</m:t>
                                    </m:r>
                                  </m:sup>
                                </m:sSup>
                                <m:r>
                                  <a:rPr lang="en-US" altLang="zh-CN" i="1">
                                    <a:latin typeface="Cambria Math" panose="02040503050406030204" pitchFamily="18" charset="0"/>
                                    <a:ea typeface="Euclid" panose="02020503060505020303" pitchFamily="18" charset="0"/>
                                    <a:cs typeface="Euclid" panose="02020503060505020303" pitchFamily="18" charset="0"/>
                                  </a:rPr>
                                  <m:t>=0.00000572</m:t>
                                </m:r>
                              </m:e>
                            </m:mr>
                            <m:mr>
                              <m:e/>
                            </m:mr>
                          </m:m>
                        </m:e>
                      </m:d>
                    </m:oMath>
                  </m:oMathPara>
                </a14:m>
                <a:endParaRPr lang="zh-CN" altLang="zh-CN" dirty="0">
                  <a:latin typeface="Euclid" panose="02020503060505020303" pitchFamily="18" charset="0"/>
                  <a:ea typeface="Euclid" panose="02020503060505020303" pitchFamily="18" charset="0"/>
                  <a:cs typeface="Euclid" panose="02020503060505020303"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43101" y="3962008"/>
                <a:ext cx="6096000" cy="2578526"/>
              </a:xfrm>
              <a:prstGeom prst="rect">
                <a:avLst/>
              </a:prstGeom>
              <a:blipFill rotWithShape="1">
                <a:blip r:embed="rId4"/>
                <a:stretch>
                  <a:fillRect l="-4" t="-9" r="-93642" b="-1353"/>
                </a:stretch>
              </a:blipFill>
            </p:spPr>
            <p:txBody>
              <a:bodyPr/>
              <a:lstStyle/>
              <a:p>
                <a:r>
                  <a:rPr lang="zh-CN" altLang="en-US">
                    <a:noFill/>
                  </a:rPr>
                  <a:t> </a:t>
                </a:r>
              </a:p>
            </p:txBody>
          </p:sp>
        </mc:Fallback>
      </mc:AlternateContent>
      <p:sp>
        <p:nvSpPr>
          <p:cNvPr id="9" name="文本框 8"/>
          <p:cNvSpPr txBox="1"/>
          <p:nvPr/>
        </p:nvSpPr>
        <p:spPr>
          <a:xfrm>
            <a:off x="282320" y="6188813"/>
            <a:ext cx="11429619" cy="499624"/>
          </a:xfrm>
          <a:prstGeom prst="rect">
            <a:avLst/>
          </a:prstGeom>
          <a:noFill/>
        </p:spPr>
        <p:txBody>
          <a:bodyPr wrap="square">
            <a:spAutoFit/>
          </a:bodyPr>
          <a:lstStyle/>
          <a:p>
            <a:pPr indent="266700" algn="just">
              <a:lnSpc>
                <a:spcPct val="150000"/>
              </a:lnSpc>
            </a:pPr>
            <a:r>
              <a:rPr lang="zh-CN" altLang="zh-CN" sz="2000" kern="100" dirty="0">
                <a:solidFill>
                  <a:srgbClr val="FF0000"/>
                </a:solidFill>
                <a:effectLst/>
                <a:latin typeface="+mj-ea"/>
                <a:ea typeface="+mj-ea"/>
              </a:rPr>
              <a:t>由于</a:t>
            </a:r>
            <a:r>
              <a:rPr lang="en-US" altLang="zh-CN" sz="2000" kern="100" dirty="0">
                <a:solidFill>
                  <a:srgbClr val="FF0000"/>
                </a:solidFill>
                <a:effectLst/>
                <a:latin typeface="+mj-ea"/>
                <a:ea typeface="+mj-ea"/>
              </a:rPr>
              <a:t>0.0000276</a:t>
            </a:r>
            <a:r>
              <a:rPr lang="zh-CN" altLang="zh-CN" sz="2000" kern="100" dirty="0">
                <a:solidFill>
                  <a:srgbClr val="FF0000"/>
                </a:solidFill>
                <a:effectLst/>
                <a:latin typeface="+mj-ea"/>
                <a:ea typeface="+mj-ea"/>
              </a:rPr>
              <a:t>大于</a:t>
            </a:r>
            <a:r>
              <a:rPr lang="en-US" altLang="zh-CN" sz="2000" kern="100" dirty="0">
                <a:solidFill>
                  <a:srgbClr val="FF0000"/>
                </a:solidFill>
                <a:effectLst/>
                <a:latin typeface="+mj-ea"/>
                <a:ea typeface="+mj-ea"/>
              </a:rPr>
              <a:t>0.00000572</a:t>
            </a:r>
            <a:r>
              <a:rPr lang="zh-CN" altLang="zh-CN" sz="2000" kern="100" dirty="0">
                <a:solidFill>
                  <a:srgbClr val="FF0000"/>
                </a:solidFill>
                <a:effectLst/>
                <a:latin typeface="+mj-ea"/>
                <a:ea typeface="+mj-ea"/>
              </a:rPr>
              <a:t>，我们的分类器预测</a:t>
            </a:r>
            <a:r>
              <a:rPr lang="en-US" altLang="zh-CN" sz="2000" kern="100" dirty="0">
                <a:solidFill>
                  <a:srgbClr val="FF0000"/>
                </a:solidFill>
                <a:effectLst/>
                <a:latin typeface="+mj-ea"/>
                <a:ea typeface="+mj-ea"/>
              </a:rPr>
              <a:t>“A very close game”</a:t>
            </a:r>
            <a:r>
              <a:rPr lang="zh-CN" altLang="zh-CN" sz="2000" kern="100" dirty="0">
                <a:solidFill>
                  <a:srgbClr val="FF0000"/>
                </a:solidFill>
                <a:effectLst/>
                <a:latin typeface="+mj-ea"/>
                <a:ea typeface="+mj-ea"/>
              </a:rPr>
              <a:t>是</a:t>
            </a:r>
            <a:r>
              <a:rPr lang="en-US" altLang="zh-CN" sz="2000" kern="100" dirty="0">
                <a:solidFill>
                  <a:srgbClr val="FF0000"/>
                </a:solidFill>
                <a:effectLst/>
                <a:latin typeface="+mj-ea"/>
                <a:ea typeface="+mj-ea"/>
              </a:rPr>
              <a:t>Sport</a:t>
            </a:r>
            <a:r>
              <a:rPr lang="zh-CN" altLang="zh-CN" sz="2000" kern="100" dirty="0">
                <a:solidFill>
                  <a:srgbClr val="FF0000"/>
                </a:solidFill>
                <a:effectLst/>
                <a:latin typeface="+mj-ea"/>
                <a:ea typeface="+mj-ea"/>
              </a:rPr>
              <a:t>类。</a:t>
            </a: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532135" y="433322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a:t>
            </a:r>
            <a:r>
              <a:rPr lang="zh-CN" altLang="en-US" dirty="0">
                <a:solidFill>
                  <a:schemeClr val="tx1"/>
                </a:solidFill>
              </a:rPr>
              <a:t>朴素贝叶斯代码实现</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贝叶斯方法</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朴素贝叶斯原理</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朴素贝叶斯案例</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rPr>
              <a:t>朴素贝叶斯代码实现</a:t>
            </a:r>
          </a:p>
        </p:txBody>
      </p:sp>
    </p:spTree>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a:t>
            </a:r>
            <a:r>
              <a:rPr lang="zh-CN" altLang="en-US" dirty="0">
                <a:solidFill>
                  <a:schemeClr val="tx1"/>
                </a:solidFill>
              </a:rPr>
              <a:t>朴素贝叶斯代码实现</a:t>
            </a:r>
          </a:p>
        </p:txBody>
      </p:sp>
      <mc:AlternateContent xmlns:mc="http://schemas.openxmlformats.org/markup-compatibility/2006" xmlns:a14="http://schemas.microsoft.com/office/drawing/2010/main">
        <mc:Choice Requires="a14">
          <p:sp>
            <p:nvSpPr>
              <p:cNvPr id="3" name="矩形 2"/>
              <p:cNvSpPr/>
              <p:nvPr/>
            </p:nvSpPr>
            <p:spPr>
              <a:xfrm>
                <a:off x="668338" y="1444600"/>
                <a:ext cx="11063786" cy="5009064"/>
              </a:xfrm>
              <a:prstGeom prst="rect">
                <a:avLst/>
              </a:prstGeom>
            </p:spPr>
            <p:txBody>
              <a:bodyPr wrap="square">
                <a:spAutoFit/>
              </a:bodyPr>
              <a:lstStyle/>
              <a:p>
                <a:pPr algn="just">
                  <a:lnSpc>
                    <a:spcPct val="150000"/>
                  </a:lnSpc>
                  <a:spcAft>
                    <a:spcPts val="0"/>
                  </a:spcAft>
                </a:pPr>
                <a:r>
                  <a:rPr lang="zh-CN" altLang="zh-CN" kern="100" dirty="0">
                    <a:latin typeface="+mj-ea"/>
                    <a:ea typeface="+mj-ea"/>
                  </a:rPr>
                  <a:t>最常用的</a:t>
                </a:r>
                <a:r>
                  <a:rPr lang="en-US" altLang="zh-CN" kern="100" dirty="0" err="1">
                    <a:latin typeface="+mj-ea"/>
                    <a:ea typeface="+mj-ea"/>
                  </a:rPr>
                  <a:t>GaussianNB</a:t>
                </a:r>
                <a:r>
                  <a:rPr lang="zh-CN" altLang="zh-CN" kern="100" dirty="0">
                    <a:latin typeface="+mj-ea"/>
                    <a:ea typeface="+mj-ea"/>
                  </a:rPr>
                  <a:t>是高斯贝叶斯分类器。它假设特征的条件概率分布满足高斯分布： </a:t>
                </a:r>
                <a14:m>
                  <m:oMath xmlns:m="http://schemas.openxmlformats.org/officeDocument/2006/math">
                    <m:r>
                      <a:rPr lang="en-US" altLang="zh-CN" i="1" kern="100">
                        <a:latin typeface="Cambria Math" panose="02040503050406030204" pitchFamily="18" charset="0"/>
                        <a:ea typeface="+mj-ea"/>
                      </a:rPr>
                      <m:t>𝑃</m:t>
                    </m:r>
                    <m:d>
                      <m:dPr>
                        <m:ctrlPr>
                          <a:rPr lang="zh-CN" altLang="zh-CN" i="1" kern="100">
                            <a:latin typeface="Cambria Math" panose="02040503050406030204" pitchFamily="18" charset="0"/>
                            <a:ea typeface="+mj-ea"/>
                          </a:rPr>
                        </m:ctrlPr>
                      </m:dPr>
                      <m:e>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𝑋</m:t>
                            </m:r>
                          </m:e>
                          <m:sup>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𝑗</m:t>
                                </m:r>
                              </m:e>
                            </m:d>
                          </m:sup>
                        </m:sSup>
                      </m:e>
                      <m:e>
                        <m:r>
                          <a:rPr lang="en-US" altLang="zh-CN" i="1" kern="100">
                            <a:latin typeface="Cambria Math" panose="02040503050406030204" pitchFamily="18" charset="0"/>
                            <a:ea typeface="+mj-ea"/>
                          </a:rPr>
                          <m:t>𝑦</m:t>
                        </m:r>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𝑐</m:t>
                            </m:r>
                          </m:e>
                          <m:sub>
                            <m:r>
                              <a:rPr lang="en-US" altLang="zh-CN" i="1" kern="100">
                                <a:latin typeface="Cambria Math" panose="02040503050406030204" pitchFamily="18" charset="0"/>
                                <a:ea typeface="+mj-ea"/>
                              </a:rPr>
                              <m:t>𝑘</m:t>
                            </m:r>
                          </m:sub>
                        </m:sSub>
                      </m:e>
                    </m:d>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r>
                          <a:rPr lang="en-US" altLang="zh-CN" i="1" kern="100">
                            <a:latin typeface="Cambria Math" panose="02040503050406030204" pitchFamily="18" charset="0"/>
                            <a:ea typeface="+mj-ea"/>
                          </a:rPr>
                          <m:t>1</m:t>
                        </m:r>
                      </m:num>
                      <m:den>
                        <m:rad>
                          <m:radPr>
                            <m:degHide m:val="on"/>
                            <m:ctrlPr>
                              <a:rPr lang="zh-CN" altLang="zh-CN" i="1" kern="100">
                                <a:latin typeface="Cambria Math" panose="02040503050406030204" pitchFamily="18" charset="0"/>
                                <a:ea typeface="+mj-ea"/>
                              </a:rPr>
                            </m:ctrlPr>
                          </m:radPr>
                          <m:deg/>
                          <m:e>
                            <m:r>
                              <a:rPr lang="en-US" altLang="zh-CN" i="1" kern="100">
                                <a:latin typeface="Cambria Math" panose="02040503050406030204" pitchFamily="18" charset="0"/>
                                <a:ea typeface="+mj-ea"/>
                              </a:rPr>
                              <m:t>2</m:t>
                            </m:r>
                            <m:r>
                              <a:rPr lang="en-US" altLang="zh-CN" i="1" kern="100">
                                <a:latin typeface="Cambria Math" panose="02040503050406030204" pitchFamily="18" charset="0"/>
                                <a:ea typeface="+mj-ea"/>
                              </a:rPr>
                              <m:t>𝜋</m:t>
                            </m:r>
                            <m:sSubSup>
                              <m:sSubSupPr>
                                <m:ctrlPr>
                                  <a:rPr lang="zh-CN" altLang="zh-CN" i="1" kern="100">
                                    <a:latin typeface="Cambria Math" panose="02040503050406030204" pitchFamily="18" charset="0"/>
                                    <a:ea typeface="+mj-ea"/>
                                  </a:rPr>
                                </m:ctrlPr>
                              </m:sSubSupPr>
                              <m:e>
                                <m:r>
                                  <a:rPr lang="en-US" altLang="zh-CN" i="1" kern="100">
                                    <a:latin typeface="Cambria Math" panose="02040503050406030204" pitchFamily="18" charset="0"/>
                                    <a:ea typeface="+mj-ea"/>
                                  </a:rPr>
                                  <m:t>𝜎</m:t>
                                </m:r>
                              </m:e>
                              <m:sub>
                                <m:r>
                                  <a:rPr lang="en-US" altLang="zh-CN" i="1" kern="100">
                                    <a:latin typeface="Cambria Math" panose="02040503050406030204" pitchFamily="18" charset="0"/>
                                    <a:ea typeface="+mj-ea"/>
                                  </a:rPr>
                                  <m:t>𝑘</m:t>
                                </m:r>
                              </m:sub>
                              <m:sup>
                                <m:r>
                                  <a:rPr lang="en-US" altLang="zh-CN" i="1" kern="100">
                                    <a:latin typeface="Cambria Math" panose="02040503050406030204" pitchFamily="18" charset="0"/>
                                    <a:ea typeface="+mj-ea"/>
                                  </a:rPr>
                                  <m:t>2</m:t>
                                </m:r>
                              </m:sup>
                            </m:sSubSup>
                          </m:e>
                        </m:rad>
                      </m:den>
                    </m:f>
                    <m:func>
                      <m:funcPr>
                        <m:ctrlPr>
                          <a:rPr lang="zh-CN" altLang="zh-CN" i="1" kern="100">
                            <a:latin typeface="Cambria Math" panose="02040503050406030204" pitchFamily="18" charset="0"/>
                            <a:ea typeface="+mj-ea"/>
                          </a:rPr>
                        </m:ctrlPr>
                      </m:funcPr>
                      <m:fName>
                        <m:r>
                          <m:rPr>
                            <m:sty m:val="p"/>
                          </m:rPr>
                          <a:rPr lang="en-US" altLang="zh-CN" kern="100">
                            <a:latin typeface="Cambria Math" panose="02040503050406030204" pitchFamily="18" charset="0"/>
                            <a:ea typeface="+mj-ea"/>
                          </a:rPr>
                          <m:t>exp</m:t>
                        </m:r>
                      </m:fName>
                      <m:e>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r>
                                  <a:rPr lang="en-US" altLang="zh-CN" i="1" kern="100">
                                    <a:latin typeface="Cambria Math" panose="02040503050406030204" pitchFamily="18" charset="0"/>
                                    <a:ea typeface="+mj-ea"/>
                                  </a:rPr>
                                  <m:t>(</m:t>
                                </m:r>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𝑋</m:t>
                                    </m:r>
                                  </m:e>
                                  <m:sup>
                                    <m:d>
                                      <m:dPr>
                                        <m:ctrlPr>
                                          <a:rPr lang="zh-CN" altLang="zh-CN" i="1" kern="100">
                                            <a:latin typeface="Cambria Math" panose="02040503050406030204" pitchFamily="18" charset="0"/>
                                            <a:ea typeface="+mj-ea"/>
                                          </a:rPr>
                                        </m:ctrlPr>
                                      </m:dPr>
                                      <m:e>
                                        <m:r>
                                          <a:rPr lang="en-US" altLang="zh-CN" i="1" kern="100">
                                            <a:latin typeface="Cambria Math" panose="02040503050406030204" pitchFamily="18" charset="0"/>
                                            <a:ea typeface="+mj-ea"/>
                                          </a:rPr>
                                          <m:t>𝑗</m:t>
                                        </m:r>
                                      </m:e>
                                    </m:d>
                                  </m:sup>
                                </m:sSup>
                                <m:r>
                                  <a:rPr lang="en-US" altLang="zh-CN" i="1" kern="100">
                                    <a:latin typeface="Cambria Math" panose="02040503050406030204" pitchFamily="18" charset="0"/>
                                    <a:ea typeface="+mj-ea"/>
                                  </a:rPr>
                                  <m:t>−</m:t>
                                </m:r>
                                <m:sSub>
                                  <m:sSubPr>
                                    <m:ctrlPr>
                                      <a:rPr lang="zh-CN" altLang="zh-CN" i="1" kern="100">
                                        <a:latin typeface="Cambria Math" panose="02040503050406030204" pitchFamily="18" charset="0"/>
                                        <a:ea typeface="+mj-ea"/>
                                      </a:rPr>
                                    </m:ctrlPr>
                                  </m:sSubPr>
                                  <m:e>
                                    <m:r>
                                      <a:rPr lang="en-US" altLang="zh-CN" i="1" kern="100">
                                        <a:latin typeface="Cambria Math" panose="02040503050406030204" pitchFamily="18" charset="0"/>
                                        <a:ea typeface="+mj-ea"/>
                                      </a:rPr>
                                      <m:t>𝜇</m:t>
                                    </m:r>
                                  </m:e>
                                  <m:sub>
                                    <m:r>
                                      <a:rPr lang="en-US" altLang="zh-CN" i="1" kern="100">
                                        <a:latin typeface="Cambria Math" panose="02040503050406030204" pitchFamily="18" charset="0"/>
                                        <a:ea typeface="+mj-ea"/>
                                      </a:rPr>
                                      <m:t>𝑘</m:t>
                                    </m:r>
                                  </m:sub>
                                </m:sSub>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m:t>
                                    </m:r>
                                  </m:e>
                                  <m:sup>
                                    <m:r>
                                      <a:rPr lang="en-US" altLang="zh-CN" i="1" kern="100">
                                        <a:latin typeface="Cambria Math" panose="02040503050406030204" pitchFamily="18" charset="0"/>
                                        <a:ea typeface="+mj-ea"/>
                                      </a:rPr>
                                      <m:t>2</m:t>
                                    </m:r>
                                  </m:sup>
                                </m:sSup>
                              </m:num>
                              <m:den>
                                <m:r>
                                  <a:rPr lang="en-US" altLang="zh-CN" i="1" kern="100">
                                    <a:latin typeface="Cambria Math" panose="02040503050406030204" pitchFamily="18" charset="0"/>
                                    <a:ea typeface="+mj-ea"/>
                                  </a:rPr>
                                  <m:t>2</m:t>
                                </m:r>
                                <m:sSubSup>
                                  <m:sSubSupPr>
                                    <m:ctrlPr>
                                      <a:rPr lang="zh-CN" altLang="zh-CN" i="1" kern="100">
                                        <a:latin typeface="Cambria Math" panose="02040503050406030204" pitchFamily="18" charset="0"/>
                                        <a:ea typeface="+mj-ea"/>
                                      </a:rPr>
                                    </m:ctrlPr>
                                  </m:sSubSupPr>
                                  <m:e>
                                    <m:r>
                                      <a:rPr lang="en-US" altLang="zh-CN" i="1" kern="100">
                                        <a:latin typeface="Cambria Math" panose="02040503050406030204" pitchFamily="18" charset="0"/>
                                        <a:ea typeface="+mj-ea"/>
                                      </a:rPr>
                                      <m:t>𝜎</m:t>
                                    </m:r>
                                  </m:e>
                                  <m:sub>
                                    <m:r>
                                      <a:rPr lang="en-US" altLang="zh-CN" i="1" kern="100">
                                        <a:latin typeface="Cambria Math" panose="02040503050406030204" pitchFamily="18" charset="0"/>
                                        <a:ea typeface="+mj-ea"/>
                                      </a:rPr>
                                      <m:t>𝑘</m:t>
                                    </m:r>
                                  </m:sub>
                                  <m:sup>
                                    <m:r>
                                      <a:rPr lang="en-US" altLang="zh-CN" i="1" kern="100">
                                        <a:latin typeface="Cambria Math" panose="02040503050406030204" pitchFamily="18" charset="0"/>
                                        <a:ea typeface="+mj-ea"/>
                                      </a:rPr>
                                      <m:t>2</m:t>
                                    </m:r>
                                  </m:sup>
                                </m:sSubSup>
                              </m:den>
                            </m:f>
                          </m:e>
                        </m:d>
                      </m:e>
                    </m:func>
                  </m:oMath>
                </a14:m>
                <a:endParaRPr lang="zh-CN" altLang="zh-CN" kern="100" dirty="0">
                  <a:latin typeface="+mj-ea"/>
                  <a:ea typeface="+mj-ea"/>
                </a:endParaRPr>
              </a:p>
              <a:p>
                <a:pPr algn="just">
                  <a:lnSpc>
                    <a:spcPct val="150000"/>
                  </a:lnSpc>
                  <a:spcAft>
                    <a:spcPts val="0"/>
                  </a:spcAft>
                </a:pPr>
                <a:r>
                  <a:rPr lang="zh-CN" altLang="zh-CN" kern="100" dirty="0">
                    <a:latin typeface="+mj-ea"/>
                    <a:ea typeface="+mj-ea"/>
                  </a:rPr>
                  <a:t>数学期望</a:t>
                </a:r>
                <a:r>
                  <a:rPr lang="en-US" altLang="zh-CN" kern="100" dirty="0">
                    <a:latin typeface="+mj-ea"/>
                    <a:ea typeface="+mj-ea"/>
                  </a:rPr>
                  <a:t>(mean)</a:t>
                </a:r>
                <a:r>
                  <a:rPr lang="zh-CN" altLang="zh-CN" kern="100" dirty="0">
                    <a:latin typeface="+mj-ea"/>
                    <a:ea typeface="+mj-ea"/>
                  </a:rPr>
                  <a:t>：</a:t>
                </a:r>
                <a14:m>
                  <m:oMath xmlns:m="http://schemas.openxmlformats.org/officeDocument/2006/math">
                    <m:r>
                      <a:rPr lang="en-US" altLang="zh-CN" i="1" kern="100">
                        <a:latin typeface="Cambria Math" panose="02040503050406030204" pitchFamily="18" charset="0"/>
                        <a:ea typeface="+mj-ea"/>
                      </a:rPr>
                      <m:t>𝜇</m:t>
                    </m:r>
                  </m:oMath>
                </a14:m>
                <a:r>
                  <a:rPr lang="en-US" altLang="zh-CN" kern="100" dirty="0">
                    <a:latin typeface="+mj-ea"/>
                    <a:ea typeface="+mj-ea"/>
                  </a:rPr>
                  <a:t>            </a:t>
                </a:r>
                <a:r>
                  <a:rPr lang="zh-CN" altLang="zh-CN" kern="100" dirty="0">
                    <a:latin typeface="+mj-ea"/>
                    <a:ea typeface="+mj-ea"/>
                  </a:rPr>
                  <a:t>方差：</a:t>
                </a:r>
                <a14:m>
                  <m:oMath xmlns:m="http://schemas.openxmlformats.org/officeDocument/2006/math">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𝜎</m:t>
                        </m:r>
                      </m:e>
                      <m:sup>
                        <m:r>
                          <a:rPr lang="en-US" altLang="zh-CN" i="1" kern="100">
                            <a:latin typeface="Cambria Math" panose="02040503050406030204" pitchFamily="18" charset="0"/>
                            <a:ea typeface="+mj-ea"/>
                          </a:rPr>
                          <m:t>2</m:t>
                        </m:r>
                      </m:sup>
                    </m:sSup>
                    <m:r>
                      <a:rPr lang="en-US" altLang="zh-CN" i="1" kern="100">
                        <a:latin typeface="Cambria Math" panose="02040503050406030204" pitchFamily="18" charset="0"/>
                        <a:ea typeface="+mj-ea"/>
                      </a:rPr>
                      <m:t>=</m:t>
                    </m:r>
                    <m:f>
                      <m:fPr>
                        <m:ctrlPr>
                          <a:rPr lang="zh-CN" altLang="zh-CN" i="1" kern="100">
                            <a:latin typeface="Cambria Math" panose="02040503050406030204" pitchFamily="18" charset="0"/>
                            <a:ea typeface="+mj-ea"/>
                          </a:rPr>
                        </m:ctrlPr>
                      </m:fPr>
                      <m:num>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𝑋</m:t>
                        </m:r>
                        <m:r>
                          <a:rPr lang="en-US" altLang="zh-CN" i="1" kern="100">
                            <a:latin typeface="Cambria Math" panose="02040503050406030204" pitchFamily="18" charset="0"/>
                            <a:ea typeface="+mj-ea"/>
                          </a:rPr>
                          <m:t>−</m:t>
                        </m:r>
                        <m:r>
                          <a:rPr lang="en-US" altLang="zh-CN" i="1" kern="100">
                            <a:latin typeface="Cambria Math" panose="02040503050406030204" pitchFamily="18" charset="0"/>
                            <a:ea typeface="+mj-ea"/>
                          </a:rPr>
                          <m:t>𝜇</m:t>
                        </m:r>
                        <m:sSup>
                          <m:sSupPr>
                            <m:ctrlPr>
                              <a:rPr lang="zh-CN" altLang="zh-CN" i="1" kern="100">
                                <a:latin typeface="Cambria Math" panose="02040503050406030204" pitchFamily="18" charset="0"/>
                                <a:ea typeface="+mj-ea"/>
                              </a:rPr>
                            </m:ctrlPr>
                          </m:sSupPr>
                          <m:e>
                            <m:r>
                              <a:rPr lang="en-US" altLang="zh-CN" i="1" kern="100">
                                <a:latin typeface="Cambria Math" panose="02040503050406030204" pitchFamily="18" charset="0"/>
                                <a:ea typeface="+mj-ea"/>
                              </a:rPr>
                              <m:t>)</m:t>
                            </m:r>
                          </m:e>
                          <m:sup>
                            <m:r>
                              <a:rPr lang="en-US" altLang="zh-CN" i="1" kern="100">
                                <a:latin typeface="Cambria Math" panose="02040503050406030204" pitchFamily="18" charset="0"/>
                                <a:ea typeface="+mj-ea"/>
                              </a:rPr>
                              <m:t>2</m:t>
                            </m:r>
                          </m:sup>
                        </m:sSup>
                      </m:num>
                      <m:den>
                        <m:r>
                          <a:rPr lang="en-US" altLang="zh-CN" i="1" kern="100">
                            <a:latin typeface="Cambria Math" panose="02040503050406030204" pitchFamily="18" charset="0"/>
                            <a:ea typeface="+mj-ea"/>
                          </a:rPr>
                          <m:t>𝑁</m:t>
                        </m:r>
                      </m:den>
                    </m:f>
                  </m:oMath>
                </a14:m>
                <a:endParaRPr lang="zh-CN" altLang="zh-CN" kern="100" dirty="0">
                  <a:latin typeface="+mj-ea"/>
                  <a:ea typeface="+mj-ea"/>
                </a:endParaRPr>
              </a:p>
              <a:p>
                <a:pPr algn="just">
                  <a:lnSpc>
                    <a:spcPct val="150000"/>
                  </a:lnSpc>
                  <a:spcAft>
                    <a:spcPts val="0"/>
                  </a:spcAft>
                </a:pPr>
                <a:r>
                  <a:rPr lang="zh-CN" altLang="zh-CN" kern="100" dirty="0">
                    <a:latin typeface="+mj-ea"/>
                    <a:ea typeface="+mj-ea"/>
                  </a:rPr>
                  <a:t>其他贝叶斯分类器：</a:t>
                </a:r>
              </a:p>
              <a:p>
                <a:pPr algn="just">
                  <a:lnSpc>
                    <a:spcPct val="150000"/>
                  </a:lnSpc>
                  <a:spcAft>
                    <a:spcPts val="0"/>
                  </a:spcAft>
                </a:pPr>
                <a:r>
                  <a:rPr lang="en-US" altLang="zh-CN" kern="100" dirty="0" err="1">
                    <a:latin typeface="+mj-ea"/>
                    <a:ea typeface="+mj-ea"/>
                  </a:rPr>
                  <a:t>MultinomialNB</a:t>
                </a:r>
                <a:r>
                  <a:rPr lang="zh-CN" altLang="zh-CN" kern="100" dirty="0">
                    <a:latin typeface="+mj-ea"/>
                    <a:ea typeface="+mj-ea"/>
                  </a:rPr>
                  <a:t>是多项式贝叶斯分类器，它假设特征的条件概率分布满足多项式分布；</a:t>
                </a:r>
              </a:p>
              <a:p>
                <a:pPr algn="just">
                  <a:lnSpc>
                    <a:spcPct val="150000"/>
                  </a:lnSpc>
                  <a:spcAft>
                    <a:spcPts val="0"/>
                  </a:spcAft>
                </a:pPr>
                <a:r>
                  <a:rPr lang="en-US" altLang="zh-CN" kern="100" dirty="0" err="1">
                    <a:latin typeface="+mj-ea"/>
                    <a:ea typeface="+mj-ea"/>
                  </a:rPr>
                  <a:t>BernoulliNB</a:t>
                </a:r>
                <a:r>
                  <a:rPr lang="zh-CN" altLang="zh-CN" kern="100" dirty="0">
                    <a:latin typeface="+mj-ea"/>
                    <a:ea typeface="+mj-ea"/>
                  </a:rPr>
                  <a:t>是伯努利贝叶斯分类器。它假设特征的条件概率分布满足二项分布。</a:t>
                </a:r>
              </a:p>
            </p:txBody>
          </p:sp>
        </mc:Choice>
        <mc:Fallback xmlns="">
          <p:sp>
            <p:nvSpPr>
              <p:cNvPr id="3" name="矩形 2"/>
              <p:cNvSpPr>
                <a:spLocks noRot="1" noChangeAspect="1" noMove="1" noResize="1" noEditPoints="1" noAdjustHandles="1" noChangeArrowheads="1" noChangeShapeType="1" noTextEdit="1"/>
              </p:cNvSpPr>
              <p:nvPr/>
            </p:nvSpPr>
            <p:spPr>
              <a:xfrm>
                <a:off x="668338" y="1444600"/>
                <a:ext cx="11063786" cy="5009064"/>
              </a:xfrm>
              <a:prstGeom prst="rect">
                <a:avLst/>
              </a:prstGeom>
              <a:blipFill rotWithShape="1">
                <a:blip r:embed="rId3"/>
                <a:stretch>
                  <a:fillRect l="-3" t="-12" r="5" b="3"/>
                </a:stretch>
              </a:blipFill>
            </p:spPr>
            <p:txBody>
              <a:bodyPr/>
              <a:lstStyle/>
              <a:p>
                <a:r>
                  <a:rPr lang="zh-CN" altLang="en-US">
                    <a:noFill/>
                  </a:rPr>
                  <a:t> </a:t>
                </a:r>
              </a:p>
            </p:txBody>
          </p:sp>
        </mc:Fallback>
      </mc:AlternateContent>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a:t>
            </a:r>
            <a:r>
              <a:rPr lang="zh-CN" altLang="en-US" dirty="0">
                <a:solidFill>
                  <a:schemeClr val="tx1"/>
                </a:solidFill>
              </a:rPr>
              <a:t>朴素贝叶斯代码实现</a:t>
            </a:r>
          </a:p>
        </p:txBody>
      </p:sp>
      <p:sp>
        <p:nvSpPr>
          <p:cNvPr id="3" name="矩形 2"/>
          <p:cNvSpPr/>
          <p:nvPr/>
        </p:nvSpPr>
        <p:spPr>
          <a:xfrm>
            <a:off x="668338" y="1444600"/>
            <a:ext cx="11063786" cy="581057"/>
          </a:xfrm>
          <a:prstGeom prst="rect">
            <a:avLst/>
          </a:prstGeom>
        </p:spPr>
        <p:txBody>
          <a:bodyPr wrap="square">
            <a:spAutoFit/>
          </a:bodyPr>
          <a:lstStyle/>
          <a:p>
            <a:pPr algn="just">
              <a:lnSpc>
                <a:spcPct val="150000"/>
              </a:lnSpc>
              <a:spcAft>
                <a:spcPts val="0"/>
              </a:spcAft>
            </a:pPr>
            <a:r>
              <a:rPr lang="zh-CN" altLang="zh-CN" kern="100" dirty="0">
                <a:latin typeface="+mj-ea"/>
                <a:ea typeface="+mj-ea"/>
              </a:rPr>
              <a:t>最常用的</a:t>
            </a:r>
            <a:r>
              <a:rPr lang="en-US" altLang="zh-CN" kern="100" dirty="0" err="1">
                <a:latin typeface="+mj-ea"/>
                <a:ea typeface="+mj-ea"/>
              </a:rPr>
              <a:t>GaussianNB</a:t>
            </a:r>
            <a:r>
              <a:rPr lang="zh-CN" altLang="zh-CN" kern="100" dirty="0">
                <a:latin typeface="+mj-ea"/>
                <a:ea typeface="+mj-ea"/>
              </a:rPr>
              <a:t>是高斯</a:t>
            </a:r>
            <a:r>
              <a:rPr lang="zh-CN" altLang="en-US" kern="100" dirty="0">
                <a:latin typeface="+mj-ea"/>
                <a:ea typeface="+mj-ea"/>
              </a:rPr>
              <a:t>朴素</a:t>
            </a:r>
            <a:r>
              <a:rPr lang="zh-CN" altLang="zh-CN" kern="100" dirty="0">
                <a:latin typeface="+mj-ea"/>
                <a:ea typeface="+mj-ea"/>
              </a:rPr>
              <a:t>贝叶斯分类器</a:t>
            </a:r>
            <a:r>
              <a:rPr lang="zh-CN" altLang="en-US" kern="100" dirty="0">
                <a:latin typeface="+mj-ea"/>
                <a:ea typeface="+mj-ea"/>
              </a:rPr>
              <a:t>的</a:t>
            </a:r>
            <a:r>
              <a:rPr lang="en-US" altLang="zh-CN" kern="100" dirty="0" err="1">
                <a:latin typeface="+mj-ea"/>
                <a:ea typeface="+mj-ea"/>
              </a:rPr>
              <a:t>scikit</a:t>
            </a:r>
            <a:r>
              <a:rPr lang="en-US" altLang="zh-CN" kern="100" dirty="0">
                <a:latin typeface="+mj-ea"/>
                <a:ea typeface="+mj-ea"/>
              </a:rPr>
              <a:t>-learn</a:t>
            </a:r>
            <a:r>
              <a:rPr lang="zh-CN" altLang="en-US" kern="100" dirty="0">
                <a:latin typeface="+mj-ea"/>
                <a:ea typeface="+mj-ea"/>
              </a:rPr>
              <a:t>实现。</a:t>
            </a:r>
            <a:endParaRPr lang="en-US" altLang="zh-CN" kern="100" dirty="0">
              <a:latin typeface="+mj-ea"/>
              <a:ea typeface="+mj-ea"/>
            </a:endParaRPr>
          </a:p>
        </p:txBody>
      </p:sp>
      <p:pic>
        <p:nvPicPr>
          <p:cNvPr id="2" name="图片 1"/>
          <p:cNvPicPr>
            <a:picLocks noChangeAspect="1"/>
          </p:cNvPicPr>
          <p:nvPr/>
        </p:nvPicPr>
        <p:blipFill>
          <a:blip r:embed="rId3"/>
          <a:stretch>
            <a:fillRect/>
          </a:stretch>
        </p:blipFill>
        <p:spPr>
          <a:xfrm>
            <a:off x="713237" y="2156488"/>
            <a:ext cx="8172450" cy="4210050"/>
          </a:xfrm>
          <a:prstGeom prst="rect">
            <a:avLst/>
          </a:prstGeom>
        </p:spPr>
      </p:pic>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a:t>
            </a:r>
            <a:r>
              <a:rPr lang="zh-CN" altLang="en-US" dirty="0">
                <a:solidFill>
                  <a:schemeClr val="tx1"/>
                </a:solidFill>
              </a:rPr>
              <a:t>朴素贝叶斯代码实现</a:t>
            </a:r>
          </a:p>
        </p:txBody>
      </p:sp>
      <p:sp>
        <p:nvSpPr>
          <p:cNvPr id="3" name="矩形 2"/>
          <p:cNvSpPr/>
          <p:nvPr/>
        </p:nvSpPr>
        <p:spPr>
          <a:xfrm>
            <a:off x="668338" y="1444600"/>
            <a:ext cx="5732462" cy="1689052"/>
          </a:xfrm>
          <a:prstGeom prst="rect">
            <a:avLst/>
          </a:prstGeom>
        </p:spPr>
        <p:txBody>
          <a:bodyPr wrap="square">
            <a:spAutoFit/>
          </a:bodyPr>
          <a:lstStyle/>
          <a:p>
            <a:pPr algn="just">
              <a:lnSpc>
                <a:spcPct val="150000"/>
              </a:lnSpc>
              <a:spcAft>
                <a:spcPts val="0"/>
              </a:spcAft>
            </a:pPr>
            <a:r>
              <a:rPr lang="zh-CN" altLang="zh-CN" kern="100" dirty="0">
                <a:latin typeface="+mj-ea"/>
                <a:ea typeface="+mj-ea"/>
              </a:rPr>
              <a:t>最常用的</a:t>
            </a:r>
            <a:r>
              <a:rPr lang="en-US" altLang="zh-CN" kern="100" dirty="0" err="1">
                <a:latin typeface="+mj-ea"/>
                <a:ea typeface="+mj-ea"/>
              </a:rPr>
              <a:t>GaussianNB</a:t>
            </a:r>
            <a:r>
              <a:rPr lang="zh-CN" altLang="zh-CN" kern="100" dirty="0">
                <a:latin typeface="+mj-ea"/>
                <a:ea typeface="+mj-ea"/>
              </a:rPr>
              <a:t>是高斯</a:t>
            </a:r>
            <a:r>
              <a:rPr lang="zh-CN" altLang="en-US" kern="100" dirty="0">
                <a:latin typeface="+mj-ea"/>
                <a:ea typeface="+mj-ea"/>
              </a:rPr>
              <a:t>朴素</a:t>
            </a:r>
            <a:r>
              <a:rPr lang="zh-CN" altLang="zh-CN" kern="100" dirty="0">
                <a:latin typeface="+mj-ea"/>
                <a:ea typeface="+mj-ea"/>
              </a:rPr>
              <a:t>贝叶斯分类器</a:t>
            </a:r>
            <a:r>
              <a:rPr lang="zh-CN" altLang="en-US" kern="100" dirty="0">
                <a:latin typeface="+mj-ea"/>
                <a:ea typeface="+mj-ea"/>
              </a:rPr>
              <a:t>的</a:t>
            </a:r>
            <a:r>
              <a:rPr lang="en-US" altLang="zh-CN" kern="100" dirty="0" err="1">
                <a:latin typeface="+mj-ea"/>
                <a:ea typeface="+mj-ea"/>
              </a:rPr>
              <a:t>Numpy</a:t>
            </a:r>
            <a:r>
              <a:rPr lang="zh-CN" altLang="en-US" kern="100" dirty="0">
                <a:latin typeface="+mj-ea"/>
                <a:ea typeface="+mj-ea"/>
              </a:rPr>
              <a:t>实现。</a:t>
            </a:r>
            <a:endParaRPr lang="en-US" altLang="zh-CN" kern="100" dirty="0">
              <a:latin typeface="+mj-ea"/>
              <a:ea typeface="+mj-ea"/>
            </a:endParaRPr>
          </a:p>
          <a:p>
            <a:pPr algn="just">
              <a:lnSpc>
                <a:spcPct val="150000"/>
              </a:lnSpc>
              <a:spcAft>
                <a:spcPts val="0"/>
              </a:spcAft>
            </a:pPr>
            <a:r>
              <a:rPr lang="zh-CN" altLang="en-US" kern="100" dirty="0">
                <a:latin typeface="+mj-ea"/>
                <a:ea typeface="+mj-ea"/>
              </a:rPr>
              <a:t>详细过程见代码。</a:t>
            </a:r>
            <a:endParaRPr lang="en-US" altLang="zh-CN" kern="100" dirty="0">
              <a:latin typeface="+mj-ea"/>
              <a:ea typeface="+mj-ea"/>
            </a:endParaRPr>
          </a:p>
        </p:txBody>
      </p:sp>
      <p:pic>
        <p:nvPicPr>
          <p:cNvPr id="5" name="图片 4"/>
          <p:cNvPicPr>
            <a:picLocks noChangeAspect="1"/>
          </p:cNvPicPr>
          <p:nvPr/>
        </p:nvPicPr>
        <p:blipFill>
          <a:blip r:embed="rId3"/>
          <a:stretch>
            <a:fillRect/>
          </a:stretch>
        </p:blipFill>
        <p:spPr>
          <a:xfrm>
            <a:off x="6582770" y="1255593"/>
            <a:ext cx="3404911" cy="5504721"/>
          </a:xfrm>
          <a:prstGeom prst="rect">
            <a:avLst/>
          </a:prstGeom>
        </p:spPr>
      </p:pic>
    </p:spTree>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691358" y="189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贝叶斯方法</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en-US" altLang="zh-CN" sz="40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  </a:t>
            </a:r>
            <a:r>
              <a:rPr lang="zh-CN" altLang="en-US" sz="3600" dirty="0">
                <a:solidFill>
                  <a:schemeClr val="bg1"/>
                </a:solidFill>
                <a:latin typeface="Impact" panose="020B0806030902050204" pitchFamily="34" charset="0"/>
                <a:ea typeface="微软雅黑" panose="020B0503020204020204" pitchFamily="34" charset="-122"/>
              </a:rPr>
              <a:t>贝叶斯方法</a:t>
            </a:r>
            <a:endParaRPr lang="en-US" altLang="zh-CN" sz="3600" dirty="0">
              <a:solidFill>
                <a:schemeClr val="bg1"/>
              </a:solidFill>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朴素贝叶斯原理</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朴素贝叶斯案例</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朴素贝叶斯代码实现</a:t>
            </a: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73799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贝叶斯方法</a:t>
            </a:r>
            <a:r>
              <a:rPr lang="en-US" altLang="zh-CN" dirty="0">
                <a:solidFill>
                  <a:schemeClr val="tx1"/>
                </a:solidFill>
              </a:rPr>
              <a:t>-</a:t>
            </a:r>
            <a:r>
              <a:rPr lang="zh-CN" altLang="en-US" dirty="0">
                <a:solidFill>
                  <a:schemeClr val="tx1"/>
                </a:solidFill>
              </a:rPr>
              <a:t>背景知识</a:t>
            </a:r>
          </a:p>
        </p:txBody>
      </p:sp>
      <p:sp>
        <p:nvSpPr>
          <p:cNvPr id="2" name="文本框 1"/>
          <p:cNvSpPr txBox="1"/>
          <p:nvPr/>
        </p:nvSpPr>
        <p:spPr>
          <a:xfrm>
            <a:off x="668338" y="2911081"/>
            <a:ext cx="1969828" cy="461665"/>
          </a:xfrm>
          <a:prstGeom prst="rect">
            <a:avLst/>
          </a:prstGeom>
          <a:noFill/>
        </p:spPr>
        <p:txBody>
          <a:bodyPr wrap="square" rtlCol="0">
            <a:spAutoFit/>
          </a:bodyPr>
          <a:lstStyle/>
          <a:p>
            <a:r>
              <a:rPr lang="zh-CN" altLang="en-US" b="1" dirty="0"/>
              <a:t>先验概率</a:t>
            </a:r>
            <a:r>
              <a:rPr lang="zh-CN" altLang="en-US" dirty="0"/>
              <a:t>：</a:t>
            </a:r>
          </a:p>
        </p:txBody>
      </p:sp>
      <p:sp>
        <p:nvSpPr>
          <p:cNvPr id="10" name="文本框 9"/>
          <p:cNvSpPr txBox="1"/>
          <p:nvPr/>
        </p:nvSpPr>
        <p:spPr>
          <a:xfrm>
            <a:off x="668338" y="4357339"/>
            <a:ext cx="2256430" cy="461665"/>
          </a:xfrm>
          <a:prstGeom prst="rect">
            <a:avLst/>
          </a:prstGeom>
          <a:noFill/>
        </p:spPr>
        <p:txBody>
          <a:bodyPr wrap="square" rtlCol="0">
            <a:spAutoFit/>
          </a:bodyPr>
          <a:lstStyle/>
          <a:p>
            <a:r>
              <a:rPr lang="zh-CN" altLang="en-US" b="1" dirty="0"/>
              <a:t>后验概率</a:t>
            </a:r>
            <a:r>
              <a:rPr lang="zh-CN" altLang="en-US" dirty="0"/>
              <a:t>：</a:t>
            </a:r>
          </a:p>
        </p:txBody>
      </p:sp>
      <p:sp>
        <p:nvSpPr>
          <p:cNvPr id="4" name="矩形 3"/>
          <p:cNvSpPr/>
          <p:nvPr/>
        </p:nvSpPr>
        <p:spPr>
          <a:xfrm>
            <a:off x="2370161" y="1356267"/>
            <a:ext cx="8807355" cy="1135054"/>
          </a:xfrm>
          <a:prstGeom prst="rect">
            <a:avLst/>
          </a:prstGeom>
        </p:spPr>
        <p:txBody>
          <a:bodyPr wrap="square">
            <a:spAutoFit/>
          </a:bodyPr>
          <a:lstStyle/>
          <a:p>
            <a:pPr>
              <a:lnSpc>
                <a:spcPct val="150000"/>
              </a:lnSpc>
              <a:spcAft>
                <a:spcPts val="0"/>
              </a:spcAft>
            </a:pPr>
            <a:r>
              <a:rPr lang="zh-CN" altLang="zh-CN" dirty="0">
                <a:latin typeface="+mj-ea"/>
                <a:ea typeface="+mj-ea"/>
              </a:rPr>
              <a:t>贝叶斯分类是一类分类算法的总称，这类算法均以贝叶斯定理为基础，故统称为贝叶斯分类。</a:t>
            </a:r>
            <a:endParaRPr lang="en-US" altLang="zh-CN" dirty="0">
              <a:latin typeface="+mj-ea"/>
              <a:ea typeface="+mj-ea"/>
            </a:endParaRPr>
          </a:p>
        </p:txBody>
      </p:sp>
      <mc:AlternateContent xmlns:mc="http://schemas.openxmlformats.org/markup-compatibility/2006" xmlns:a14="http://schemas.microsoft.com/office/drawing/2010/main">
        <mc:Choice Requires="a14">
          <p:sp>
            <p:nvSpPr>
              <p:cNvPr id="6" name="矩形 5"/>
              <p:cNvSpPr/>
              <p:nvPr/>
            </p:nvSpPr>
            <p:spPr>
              <a:xfrm>
                <a:off x="2370161" y="2827965"/>
                <a:ext cx="8807355" cy="1135054"/>
              </a:xfrm>
              <a:prstGeom prst="rect">
                <a:avLst/>
              </a:prstGeom>
            </p:spPr>
            <p:txBody>
              <a:bodyPr wrap="square">
                <a:spAutoFit/>
              </a:bodyPr>
              <a:lstStyle/>
              <a:p>
                <a:pPr>
                  <a:lnSpc>
                    <a:spcPct val="150000"/>
                  </a:lnSpc>
                </a:pPr>
                <a:r>
                  <a:rPr lang="zh-CN" altLang="zh-CN" kern="100" dirty="0">
                    <a:latin typeface="+mj-ea"/>
                    <a:ea typeface="+mj-ea"/>
                    <a:cs typeface="Times New Roman" panose="02020603050405020304" pitchFamily="18" charset="0"/>
                  </a:rPr>
                  <a:t>根据以往经验和分析得到的概率。我们用</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𝑃</m:t>
                    </m:r>
                    <m:r>
                      <a:rPr lang="en-US" altLang="zh-CN" i="1" kern="100" smtClean="0">
                        <a:solidFill>
                          <a:srgbClr val="FF0000"/>
                        </a:solidFill>
                        <a:latin typeface="Cambria Math" panose="02040503050406030204" pitchFamily="18" charset="0"/>
                        <a:ea typeface="+mj-ea"/>
                        <a:cs typeface="Times New Roman" panose="02020603050405020304" pitchFamily="18" charset="0"/>
                      </a:rPr>
                      <m:t>(</m:t>
                    </m:r>
                    <m:r>
                      <a:rPr lang="en-US" altLang="zh-CN" i="1" kern="100" smtClean="0">
                        <a:solidFill>
                          <a:srgbClr val="FF0000"/>
                        </a:solidFill>
                        <a:latin typeface="Cambria Math" panose="02040503050406030204" pitchFamily="18" charset="0"/>
                        <a:ea typeface="+mj-ea"/>
                        <a:cs typeface="Times New Roman" panose="02020603050405020304" pitchFamily="18" charset="0"/>
                      </a:rPr>
                      <m:t>𝑌</m:t>
                    </m:r>
                    <m:r>
                      <a:rPr lang="en-US" altLang="zh-CN" i="1" kern="100" smtClean="0">
                        <a:solidFill>
                          <a:srgbClr val="FF0000"/>
                        </a:solidFill>
                        <a:latin typeface="Cambria Math" panose="02040503050406030204" pitchFamily="18" charset="0"/>
                        <a:ea typeface="+mj-ea"/>
                        <a:cs typeface="Times New Roman" panose="02020603050405020304" pitchFamily="18" charset="0"/>
                      </a:rPr>
                      <m:t>)</m:t>
                    </m:r>
                  </m:oMath>
                </a14:m>
                <a:r>
                  <a:rPr lang="zh-CN" altLang="zh-CN" kern="100" dirty="0">
                    <a:latin typeface="+mj-ea"/>
                    <a:ea typeface="+mj-ea"/>
                    <a:cs typeface="Times New Roman" panose="02020603050405020304" pitchFamily="18" charset="0"/>
                  </a:rPr>
                  <a:t>来代表在没有训练数据前假设</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𝑌</m:t>
                    </m:r>
                  </m:oMath>
                </a14:m>
                <a:r>
                  <a:rPr lang="zh-CN" altLang="zh-CN" kern="100" dirty="0">
                    <a:latin typeface="+mj-ea"/>
                    <a:ea typeface="+mj-ea"/>
                    <a:cs typeface="Times New Roman" panose="02020603050405020304" pitchFamily="18" charset="0"/>
                  </a:rPr>
                  <a:t>拥有的初始概率。</a:t>
                </a:r>
                <a:endParaRPr lang="zh-CN" altLang="en-US" dirty="0">
                  <a:latin typeface="+mj-ea"/>
                  <a:ea typeface="+mj-ea"/>
                </a:endParaRPr>
              </a:p>
            </p:txBody>
          </p:sp>
        </mc:Choice>
        <mc:Fallback xmlns="">
          <p:sp>
            <p:nvSpPr>
              <p:cNvPr id="6" name="矩形 5"/>
              <p:cNvSpPr>
                <a:spLocks noRot="1" noChangeAspect="1" noMove="1" noResize="1" noEditPoints="1" noAdjustHandles="1" noChangeArrowheads="1" noChangeShapeType="1" noTextEdit="1"/>
              </p:cNvSpPr>
              <p:nvPr/>
            </p:nvSpPr>
            <p:spPr>
              <a:xfrm>
                <a:off x="2370161" y="2827965"/>
                <a:ext cx="8807355" cy="1135054"/>
              </a:xfrm>
              <a:prstGeom prst="rect">
                <a:avLst/>
              </a:prstGeom>
              <a:blipFill rotWithShape="1">
                <a:blip r:embed="rId3"/>
                <a:stretch>
                  <a:fillRect l="-4" t="-27" r="3" b="-6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08828" y="4211892"/>
                <a:ext cx="8768688" cy="1689052"/>
              </a:xfrm>
              <a:prstGeom prst="rect">
                <a:avLst/>
              </a:prstGeom>
            </p:spPr>
            <p:txBody>
              <a:bodyPr wrap="square">
                <a:spAutoFit/>
              </a:bodyPr>
              <a:lstStyle/>
              <a:p>
                <a:pPr>
                  <a:lnSpc>
                    <a:spcPct val="150000"/>
                  </a:lnSpc>
                </a:pPr>
                <a:r>
                  <a:rPr lang="zh-CN" altLang="zh-CN" kern="100" dirty="0">
                    <a:latin typeface="+mj-ea"/>
                    <a:ea typeface="+mj-ea"/>
                    <a:cs typeface="Times New Roman" panose="02020603050405020304" pitchFamily="18" charset="0"/>
                  </a:rPr>
                  <a:t>根据已经发生的事件来分析得到的概率。以</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𝑃</m:t>
                    </m:r>
                    <m:r>
                      <a:rPr lang="en-US" altLang="zh-CN" i="1" kern="100" smtClean="0">
                        <a:solidFill>
                          <a:srgbClr val="FF0000"/>
                        </a:solidFill>
                        <a:latin typeface="Cambria Math" panose="02040503050406030204" pitchFamily="18" charset="0"/>
                        <a:ea typeface="+mj-ea"/>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𝑌</m:t>
                    </m:r>
                    <m:r>
                      <a:rPr lang="en-US" altLang="zh-CN" i="1" kern="100" smtClean="0">
                        <a:solidFill>
                          <a:srgbClr val="FF0000"/>
                        </a:solidFill>
                        <a:latin typeface="Cambria Math" panose="02040503050406030204" pitchFamily="18" charset="0"/>
                        <a:ea typeface="+mj-ea"/>
                        <a:cs typeface="Times New Roman" panose="02020603050405020304" pitchFamily="18" charset="0"/>
                      </a:rPr>
                      <m:t>|</m:t>
                    </m:r>
                    <m:r>
                      <a:rPr lang="en-US" altLang="zh-CN" i="1" kern="100">
                        <a:solidFill>
                          <a:srgbClr val="FF0000"/>
                        </a:solidFill>
                        <a:latin typeface="Cambria Math" panose="02040503050406030204" pitchFamily="18" charset="0"/>
                        <a:cs typeface="Times New Roman" panose="02020603050405020304" pitchFamily="18" charset="0"/>
                      </a:rPr>
                      <m:t>𝑋</m:t>
                    </m:r>
                    <m:r>
                      <a:rPr lang="en-US" altLang="zh-CN" i="1" kern="100" smtClean="0">
                        <a:solidFill>
                          <a:srgbClr val="FF0000"/>
                        </a:solidFill>
                        <a:latin typeface="Cambria Math" panose="02040503050406030204" pitchFamily="18" charset="0"/>
                        <a:ea typeface="+mj-ea"/>
                        <a:cs typeface="Times New Roman" panose="02020603050405020304" pitchFamily="18" charset="0"/>
                      </a:rPr>
                      <m:t>)</m:t>
                    </m:r>
                  </m:oMath>
                </a14:m>
                <a:r>
                  <a:rPr lang="zh-CN" altLang="zh-CN" kern="100" dirty="0">
                    <a:latin typeface="+mj-ea"/>
                    <a:ea typeface="+mj-ea"/>
                    <a:cs typeface="Times New Roman" panose="02020603050405020304" pitchFamily="18" charset="0"/>
                  </a:rPr>
                  <a:t>代表假设</a:t>
                </a:r>
                <a14:m>
                  <m:oMath xmlns:m="http://schemas.openxmlformats.org/officeDocument/2006/math">
                    <m:r>
                      <a:rPr lang="en-US" altLang="zh-CN" i="1" kern="100">
                        <a:solidFill>
                          <a:srgbClr val="FF0000"/>
                        </a:solidFill>
                        <a:latin typeface="Cambria Math" panose="02040503050406030204" pitchFamily="18" charset="0"/>
                        <a:cs typeface="Times New Roman" panose="02020603050405020304" pitchFamily="18" charset="0"/>
                      </a:rPr>
                      <m:t>𝑋</m:t>
                    </m:r>
                    <m:r>
                      <a:rPr lang="en-US" altLang="zh-CN" i="1" kern="100">
                        <a:solidFill>
                          <a:srgbClr val="FF0000"/>
                        </a:solidFill>
                        <a:latin typeface="Cambria Math" panose="02040503050406030204" pitchFamily="18" charset="0"/>
                        <a:cs typeface="Times New Roman" panose="02020603050405020304" pitchFamily="18" charset="0"/>
                      </a:rPr>
                      <m:t> </m:t>
                    </m:r>
                  </m:oMath>
                </a14:m>
                <a:r>
                  <a:rPr lang="zh-CN" altLang="zh-CN" kern="100" dirty="0">
                    <a:latin typeface="+mj-ea"/>
                    <a:ea typeface="+mj-ea"/>
                    <a:cs typeface="Times New Roman" panose="02020603050405020304" pitchFamily="18" charset="0"/>
                  </a:rPr>
                  <a:t>成立的情下观察到</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𝑌</m:t>
                    </m:r>
                  </m:oMath>
                </a14:m>
                <a:r>
                  <a:rPr lang="zh-CN" altLang="zh-CN" kern="100" dirty="0">
                    <a:latin typeface="+mj-ea"/>
                    <a:ea typeface="+mj-ea"/>
                    <a:cs typeface="Times New Roman" panose="02020603050405020304" pitchFamily="18" charset="0"/>
                  </a:rPr>
                  <a:t>数据的概率</a:t>
                </a:r>
                <a:r>
                  <a:rPr lang="zh-CN" altLang="en-US" kern="100" dirty="0">
                    <a:latin typeface="+mj-ea"/>
                    <a:ea typeface="+mj-ea"/>
                    <a:cs typeface="Times New Roman" panose="02020603050405020304" pitchFamily="18" charset="0"/>
                  </a:rPr>
                  <a:t>，因</a:t>
                </a:r>
                <a:r>
                  <a:rPr lang="zh-CN" altLang="zh-CN" kern="100" dirty="0">
                    <a:latin typeface="+mj-ea"/>
                    <a:ea typeface="+mj-ea"/>
                    <a:cs typeface="Times New Roman" panose="02020603050405020304" pitchFamily="18" charset="0"/>
                  </a:rPr>
                  <a:t>为它反映了在看到训练数据</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𝑋</m:t>
                    </m:r>
                  </m:oMath>
                </a14:m>
                <a:r>
                  <a:rPr lang="zh-CN" altLang="zh-CN" kern="100" dirty="0">
                    <a:latin typeface="+mj-ea"/>
                    <a:ea typeface="+mj-ea"/>
                    <a:cs typeface="Times New Roman" panose="02020603050405020304" pitchFamily="18" charset="0"/>
                  </a:rPr>
                  <a:t>后</a:t>
                </a:r>
                <a14:m>
                  <m:oMath xmlns:m="http://schemas.openxmlformats.org/officeDocument/2006/math">
                    <m:r>
                      <a:rPr lang="en-US" altLang="zh-CN" i="1" kern="100" smtClean="0">
                        <a:solidFill>
                          <a:srgbClr val="FF0000"/>
                        </a:solidFill>
                        <a:latin typeface="Cambria Math" panose="02040503050406030204" pitchFamily="18" charset="0"/>
                        <a:ea typeface="+mj-ea"/>
                        <a:cs typeface="Times New Roman" panose="02020603050405020304" pitchFamily="18" charset="0"/>
                      </a:rPr>
                      <m:t>𝑌</m:t>
                    </m:r>
                  </m:oMath>
                </a14:m>
                <a:r>
                  <a:rPr lang="zh-CN" altLang="zh-CN" kern="100" dirty="0">
                    <a:latin typeface="+mj-ea"/>
                    <a:ea typeface="+mj-ea"/>
                    <a:cs typeface="Times New Roman" panose="02020603050405020304" pitchFamily="18" charset="0"/>
                  </a:rPr>
                  <a:t>成立的置信度。</a:t>
                </a:r>
                <a:endParaRPr lang="zh-CN" altLang="en-US" dirty="0">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2408828" y="4211892"/>
                <a:ext cx="8768688" cy="1689052"/>
              </a:xfrm>
              <a:prstGeom prst="rect">
                <a:avLst/>
              </a:prstGeom>
              <a:blipFill rotWithShape="1">
                <a:blip r:embed="rId4"/>
                <a:stretch>
                  <a:fillRect l="-3" t="-34" r="3" b="-119"/>
                </a:stretch>
              </a:blipFill>
            </p:spPr>
            <p:txBody>
              <a:bodyPr/>
              <a:lstStyle/>
              <a:p>
                <a:r>
                  <a:rPr lang="zh-CN" altLang="en-US">
                    <a:noFill/>
                  </a:rPr>
                  <a:t> </a:t>
                </a:r>
              </a:p>
            </p:txBody>
          </p:sp>
        </mc:Fallback>
      </mc:AlternateContent>
      <p:sp>
        <p:nvSpPr>
          <p:cNvPr id="29" name="文本框 28"/>
          <p:cNvSpPr txBox="1"/>
          <p:nvPr/>
        </p:nvSpPr>
        <p:spPr>
          <a:xfrm>
            <a:off x="671750" y="1485250"/>
            <a:ext cx="2172272" cy="461665"/>
          </a:xfrm>
          <a:prstGeom prst="rect">
            <a:avLst/>
          </a:prstGeom>
          <a:noFill/>
        </p:spPr>
        <p:txBody>
          <a:bodyPr wrap="square" rtlCol="0">
            <a:spAutoFit/>
          </a:bodyPr>
          <a:lstStyle/>
          <a:p>
            <a:r>
              <a:rPr lang="zh-CN" altLang="en-US" b="1" dirty="0"/>
              <a:t>贝叶斯分类</a:t>
            </a:r>
            <a:r>
              <a:rPr lang="zh-CN" altLang="en-US" dirty="0"/>
              <a:t>：</a:t>
            </a:r>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2438401" y="1537026"/>
                <a:ext cx="9016619" cy="1134157"/>
              </a:xfrm>
              <a:prstGeom prst="rect">
                <a:avLst/>
              </a:prstGeom>
            </p:spPr>
            <p:txBody>
              <a:bodyPr wrap="square">
                <a:spAutoFit/>
              </a:bodyPr>
              <a:lstStyle/>
              <a:p>
                <a:pPr>
                  <a:lnSpc>
                    <a:spcPct val="150000"/>
                  </a:lnSpc>
                </a:pPr>
                <a:r>
                  <a:rPr lang="zh-CN" altLang="zh-CN" kern="100" dirty="0">
                    <a:latin typeface="+mj-ea"/>
                    <a:ea typeface="+mj-ea"/>
                    <a:cs typeface="Times New Roman" panose="02020603050405020304" pitchFamily="18" charset="0"/>
                  </a:rPr>
                  <a:t>联合概率是指在多元的概率分布中多个随机变量分别满足各自条件的概率。</a:t>
                </a:r>
                <a14:m>
                  <m:oMath xmlns:m="http://schemas.openxmlformats.org/officeDocument/2006/math">
                    <m:r>
                      <a:rPr lang="en-US" altLang="zh-CN" kern="100" smtClean="0">
                        <a:solidFill>
                          <a:srgbClr val="FF0000"/>
                        </a:solidFill>
                        <a:latin typeface="Cambria Math" panose="02040503050406030204" pitchFamily="18" charset="0"/>
                        <a:ea typeface="+mj-ea"/>
                        <a:cs typeface="Times New Roman" panose="02020603050405020304" pitchFamily="18" charset="0"/>
                      </a:rPr>
                      <m:t>𝑋</m:t>
                    </m:r>
                  </m:oMath>
                </a14:m>
                <a:r>
                  <a:rPr lang="zh-CN" altLang="zh-CN" kern="100" dirty="0">
                    <a:latin typeface="+mj-ea"/>
                    <a:ea typeface="+mj-ea"/>
                    <a:cs typeface="Times New Roman" panose="02020603050405020304" pitchFamily="18" charset="0"/>
                  </a:rPr>
                  <a:t>与</a:t>
                </a:r>
                <a14:m>
                  <m:oMath xmlns:m="http://schemas.openxmlformats.org/officeDocument/2006/math">
                    <m:r>
                      <a:rPr lang="en-US" altLang="zh-CN" kern="100" smtClean="0">
                        <a:solidFill>
                          <a:srgbClr val="FF0000"/>
                        </a:solidFill>
                        <a:latin typeface="Cambria Math" panose="02040503050406030204" pitchFamily="18" charset="0"/>
                        <a:ea typeface="+mj-ea"/>
                        <a:cs typeface="Times New Roman" panose="02020603050405020304" pitchFamily="18" charset="0"/>
                      </a:rPr>
                      <m:t>𝑌</m:t>
                    </m:r>
                  </m:oMath>
                </a14:m>
                <a:r>
                  <a:rPr lang="zh-CN" altLang="zh-CN" kern="100" dirty="0">
                    <a:latin typeface="+mj-ea"/>
                    <a:ea typeface="+mj-ea"/>
                    <a:cs typeface="Times New Roman" panose="02020603050405020304" pitchFamily="18" charset="0"/>
                  </a:rPr>
                  <a:t>的联合概率表示为</a:t>
                </a:r>
                <a14:m>
                  <m:oMath xmlns:m="http://schemas.openxmlformats.org/officeDocument/2006/math">
                    <m:r>
                      <a:rPr lang="en-US" altLang="zh-CN" kern="100" smtClean="0">
                        <a:solidFill>
                          <a:srgbClr val="FF0000"/>
                        </a:solidFill>
                        <a:latin typeface="Cambria Math" panose="02040503050406030204" pitchFamily="18" charset="0"/>
                        <a:ea typeface="+mj-ea"/>
                        <a:cs typeface="Times New Roman" panose="02020603050405020304" pitchFamily="18" charset="0"/>
                      </a:rPr>
                      <m:t>𝑃</m:t>
                    </m:r>
                    <m:d>
                      <m:dPr>
                        <m:ctrlPr>
                          <a:rPr lang="en-US" altLang="zh-CN" i="1" kern="100">
                            <a:solidFill>
                              <a:srgbClr val="FF0000"/>
                            </a:solidFill>
                            <a:latin typeface="Cambria Math" panose="02040503050406030204" pitchFamily="18" charset="0"/>
                            <a:ea typeface="+mj-ea"/>
                            <a:cs typeface="Times New Roman" panose="02020603050405020304" pitchFamily="18" charset="0"/>
                          </a:rPr>
                        </m:ctrlPr>
                      </m:dPr>
                      <m:e>
                        <m:r>
                          <a:rPr lang="en-US" altLang="zh-CN" kern="100">
                            <a:solidFill>
                              <a:srgbClr val="FF0000"/>
                            </a:solidFill>
                            <a:latin typeface="Cambria Math" panose="02040503050406030204" pitchFamily="18" charset="0"/>
                            <a:ea typeface="+mj-ea"/>
                            <a:cs typeface="Times New Roman" panose="02020603050405020304" pitchFamily="18" charset="0"/>
                          </a:rPr>
                          <m:t>𝑋</m:t>
                        </m:r>
                        <m:r>
                          <a:rPr lang="en-US" altLang="zh-CN" kern="100">
                            <a:solidFill>
                              <a:srgbClr val="FF0000"/>
                            </a:solidFill>
                            <a:latin typeface="Cambria Math" panose="02040503050406030204" pitchFamily="18" charset="0"/>
                            <a:ea typeface="+mj-ea"/>
                            <a:cs typeface="Times New Roman" panose="02020603050405020304" pitchFamily="18" charset="0"/>
                          </a:rPr>
                          <m:t>,</m:t>
                        </m:r>
                        <m:r>
                          <a:rPr lang="en-US" altLang="zh-CN" kern="100">
                            <a:solidFill>
                              <a:srgbClr val="FF0000"/>
                            </a:solidFill>
                            <a:latin typeface="Cambria Math" panose="02040503050406030204" pitchFamily="18" charset="0"/>
                            <a:ea typeface="+mj-ea"/>
                            <a:cs typeface="Times New Roman" panose="02020603050405020304" pitchFamily="18" charset="0"/>
                          </a:rPr>
                          <m:t>𝑌</m:t>
                        </m:r>
                      </m:e>
                    </m:d>
                    <m:r>
                      <a:rPr lang="zh-CN" altLang="en-US" i="1" kern="100">
                        <a:solidFill>
                          <a:srgbClr val="FF0000"/>
                        </a:solidFill>
                        <a:latin typeface="Cambria Math" panose="02040503050406030204" pitchFamily="18" charset="0"/>
                        <a:ea typeface="+mj-ea"/>
                        <a:cs typeface="Times New Roman" panose="02020603050405020304" pitchFamily="18" charset="0"/>
                      </a:rPr>
                      <m:t>、</m:t>
                    </m:r>
                    <m:r>
                      <a:rPr lang="en-US" altLang="zh-CN" b="0" i="0" kern="100" smtClean="0">
                        <a:solidFill>
                          <a:srgbClr val="FF0000"/>
                        </a:solidFill>
                        <a:latin typeface="Cambria Math" panose="02040503050406030204" pitchFamily="18" charset="0"/>
                        <a:ea typeface="+mj-ea"/>
                        <a:cs typeface="Times New Roman" panose="02020603050405020304" pitchFamily="18" charset="0"/>
                      </a:rPr>
                      <m:t> </m:t>
                    </m:r>
                    <m:r>
                      <a:rPr lang="en-US" altLang="zh-CN" kern="100" smtClean="0">
                        <a:solidFill>
                          <a:srgbClr val="FF0000"/>
                        </a:solidFill>
                        <a:latin typeface="Cambria Math" panose="02040503050406030204" pitchFamily="18" charset="0"/>
                        <a:ea typeface="+mj-ea"/>
                        <a:cs typeface="Times New Roman" panose="02020603050405020304" pitchFamily="18" charset="0"/>
                      </a:rPr>
                      <m:t>𝑃</m:t>
                    </m:r>
                    <m:r>
                      <a:rPr lang="en-US" altLang="zh-CN" kern="100" smtClean="0">
                        <a:solidFill>
                          <a:srgbClr val="FF0000"/>
                        </a:solidFill>
                        <a:latin typeface="Cambria Math" panose="02040503050406030204" pitchFamily="18" charset="0"/>
                        <a:ea typeface="+mj-ea"/>
                        <a:cs typeface="Times New Roman" panose="02020603050405020304" pitchFamily="18" charset="0"/>
                      </a:rPr>
                      <m:t>(</m:t>
                    </m:r>
                    <m:r>
                      <a:rPr lang="en-US" altLang="zh-CN" kern="100" smtClean="0">
                        <a:solidFill>
                          <a:srgbClr val="FF0000"/>
                        </a:solidFill>
                        <a:latin typeface="Cambria Math" panose="02040503050406030204" pitchFamily="18" charset="0"/>
                        <a:ea typeface="+mj-ea"/>
                        <a:cs typeface="Times New Roman" panose="02020603050405020304" pitchFamily="18" charset="0"/>
                      </a:rPr>
                      <m:t>𝑋𝑌</m:t>
                    </m:r>
                    <m:r>
                      <a:rPr lang="en-US" altLang="zh-CN" kern="100" smtClean="0">
                        <a:solidFill>
                          <a:srgbClr val="FF0000"/>
                        </a:solidFill>
                        <a:latin typeface="Cambria Math" panose="02040503050406030204" pitchFamily="18" charset="0"/>
                        <a:ea typeface="+mj-ea"/>
                        <a:cs typeface="Times New Roman" panose="02020603050405020304" pitchFamily="18" charset="0"/>
                      </a:rPr>
                      <m:t>)</m:t>
                    </m:r>
                  </m:oMath>
                </a14:m>
                <a:r>
                  <a:rPr lang="en-US" altLang="zh-CN" kern="100" dirty="0"/>
                  <a:t> </a:t>
                </a:r>
                <a14:m>
                  <m:oMath xmlns:m="http://schemas.openxmlformats.org/officeDocument/2006/math">
                    <m:r>
                      <a:rPr lang="zh-CN" altLang="en-US" i="1" kern="100" dirty="0">
                        <a:latin typeface="Cambria Math" panose="02040503050406030204" pitchFamily="18" charset="0"/>
                      </a:rPr>
                      <m:t>或</m:t>
                    </m:r>
                    <m:r>
                      <a:rPr lang="en-US" altLang="zh-CN" kern="100">
                        <a:latin typeface="Cambria Math" panose="02040503050406030204" pitchFamily="18" charset="0"/>
                      </a:rPr>
                      <m:t>𝑃</m:t>
                    </m:r>
                    <m:r>
                      <a:rPr lang="en-US" altLang="zh-CN" kern="100">
                        <a:latin typeface="Cambria Math" panose="02040503050406030204" pitchFamily="18" charset="0"/>
                      </a:rPr>
                      <m:t>(</m:t>
                    </m:r>
                    <m:r>
                      <a:rPr lang="en-US" altLang="zh-CN" kern="100">
                        <a:latin typeface="Cambria Math" panose="02040503050406030204" pitchFamily="18" charset="0"/>
                      </a:rPr>
                      <m:t>𝑋</m:t>
                    </m:r>
                    <m:r>
                      <a:rPr lang="en-US" altLang="zh-CN" kern="100">
                        <a:latin typeface="Cambria Math" panose="02040503050406030204" pitchFamily="18" charset="0"/>
                      </a:rPr>
                      <m:t>∩</m:t>
                    </m:r>
                    <m:r>
                      <a:rPr lang="en-US" altLang="zh-CN" kern="100">
                        <a:latin typeface="Cambria Math" panose="02040503050406030204" pitchFamily="18" charset="0"/>
                      </a:rPr>
                      <m:t>𝑌</m:t>
                    </m:r>
                    <m:r>
                      <a:rPr lang="en-US" altLang="zh-CN" kern="100">
                        <a:latin typeface="Cambria Math" panose="02040503050406030204" pitchFamily="18" charset="0"/>
                      </a:rPr>
                      <m:t>)</m:t>
                    </m:r>
                    <m:r>
                      <a:rPr lang="en-US" altLang="zh-CN" i="1" kern="100">
                        <a:latin typeface="Cambria Math" panose="02040503050406030204" pitchFamily="18" charset="0"/>
                      </a:rPr>
                      <m:t> </m:t>
                    </m:r>
                  </m:oMath>
                </a14:m>
                <a:r>
                  <a:rPr lang="zh-CN" altLang="en-US" kern="100" dirty="0">
                    <a:latin typeface="+mj-ea"/>
                    <a:ea typeface="+mj-ea"/>
                    <a:cs typeface="Times New Roman" panose="02020603050405020304" pitchFamily="18" charset="0"/>
                  </a:rPr>
                  <a:t>。</a:t>
                </a:r>
                <a:endParaRPr lang="zh-CN" altLang="zh-CN" kern="100" dirty="0">
                  <a:latin typeface="+mj-ea"/>
                  <a:ea typeface="+mj-ea"/>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2438401" y="1537026"/>
                <a:ext cx="9016619" cy="1134157"/>
              </a:xfrm>
              <a:prstGeom prst="rect">
                <a:avLst/>
              </a:prstGeom>
              <a:blipFill rotWithShape="1">
                <a:blip r:embed="rId3"/>
                <a:stretch>
                  <a:fillRect t="-29" r="3" b="-18555"/>
                </a:stretch>
              </a:blipFill>
            </p:spPr>
            <p:txBody>
              <a:bodyPr/>
              <a:lstStyle/>
              <a:p>
                <a:r>
                  <a:rPr lang="zh-CN" altLang="en-US">
                    <a:noFill/>
                  </a:rPr>
                  <a:t> </a:t>
                </a:r>
              </a:p>
            </p:txBody>
          </p:sp>
        </mc:Fallback>
      </mc:AlternateContent>
      <p:sp>
        <p:nvSpPr>
          <p:cNvPr id="19" name="矩形 18"/>
          <p:cNvSpPr/>
          <p:nvPr/>
        </p:nvSpPr>
        <p:spPr>
          <a:xfrm>
            <a:off x="668338" y="1678833"/>
            <a:ext cx="1723549" cy="461665"/>
          </a:xfrm>
          <a:prstGeom prst="rect">
            <a:avLst/>
          </a:prstGeom>
        </p:spPr>
        <p:txBody>
          <a:bodyPr wrap="none">
            <a:spAutoFit/>
          </a:bodyPr>
          <a:lstStyle/>
          <a:p>
            <a:r>
              <a:rPr lang="zh-CN" altLang="zh-CN" b="1" kern="100" dirty="0">
                <a:latin typeface="+mj-ea"/>
                <a:ea typeface="+mj-ea"/>
                <a:cs typeface="Times New Roman" panose="02020603050405020304" pitchFamily="18" charset="0"/>
              </a:rPr>
              <a:t>联合概率</a:t>
            </a:r>
            <a:r>
              <a:rPr lang="zh-CN" altLang="zh-CN" kern="100" dirty="0">
                <a:latin typeface="+mj-ea"/>
                <a:ea typeface="+mj-ea"/>
                <a:cs typeface="Times New Roman" panose="02020603050405020304" pitchFamily="18" charset="0"/>
              </a:rPr>
              <a:t>：</a:t>
            </a:r>
            <a:endParaRPr lang="zh-CN" altLang="en-US" dirty="0">
              <a:latin typeface="+mj-ea"/>
              <a:ea typeface="+mj-ea"/>
            </a:endParaRPr>
          </a:p>
        </p:txBody>
      </p:sp>
      <mc:AlternateContent xmlns:mc="http://schemas.openxmlformats.org/markup-compatibility/2006" xmlns:a14="http://schemas.microsoft.com/office/drawing/2010/main">
        <mc:Choice Requires="a14">
          <p:sp>
            <p:nvSpPr>
              <p:cNvPr id="5" name="矩形 4"/>
              <p:cNvSpPr/>
              <p:nvPr/>
            </p:nvSpPr>
            <p:spPr>
              <a:xfrm>
                <a:off x="2470247" y="3119651"/>
                <a:ext cx="8768688" cy="2243050"/>
              </a:xfrm>
              <a:prstGeom prst="rect">
                <a:avLst/>
              </a:prstGeom>
            </p:spPr>
            <p:txBody>
              <a:bodyPr wrap="square">
                <a:spAutoFit/>
              </a:bodyPr>
              <a:lstStyle/>
              <a:p>
                <a:pPr>
                  <a:lnSpc>
                    <a:spcPct val="150000"/>
                  </a:lnSpc>
                </a:pPr>
                <a:r>
                  <a:rPr lang="zh-CN" altLang="zh-CN" kern="100" dirty="0">
                    <a:latin typeface="+mj-ea"/>
                    <a:ea typeface="+mj-ea"/>
                    <a:cs typeface="Times New Roman" panose="02020603050405020304" pitchFamily="18" charset="0"/>
                  </a:rPr>
                  <a:t>假设</a:t>
                </a:r>
                <a14:m>
                  <m:oMath xmlns:m="http://schemas.openxmlformats.org/officeDocument/2006/math">
                    <m:r>
                      <a:rPr lang="en-US" altLang="zh-CN" kern="100" smtClean="0">
                        <a:latin typeface="Cambria Math" panose="02040503050406030204" pitchFamily="18" charset="0"/>
                        <a:ea typeface="+mj-ea"/>
                      </a:rPr>
                      <m:t>𝑋</m:t>
                    </m:r>
                  </m:oMath>
                </a14:m>
                <a:r>
                  <a:rPr lang="zh-CN" altLang="zh-CN" kern="100" dirty="0">
                    <a:latin typeface="+mj-ea"/>
                    <a:ea typeface="+mj-ea"/>
                    <a:cs typeface="Times New Roman" panose="02020603050405020304" pitchFamily="18" charset="0"/>
                  </a:rPr>
                  <a:t>和</a:t>
                </a:r>
                <a14:m>
                  <m:oMath xmlns:m="http://schemas.openxmlformats.org/officeDocument/2006/math">
                    <m:r>
                      <a:rPr lang="en-US" altLang="zh-CN" kern="100" smtClean="0">
                        <a:latin typeface="Cambria Math" panose="02040503050406030204" pitchFamily="18" charset="0"/>
                        <a:ea typeface="+mj-ea"/>
                      </a:rPr>
                      <m:t>𝑌</m:t>
                    </m:r>
                  </m:oMath>
                </a14:m>
                <a:r>
                  <a:rPr lang="zh-CN" altLang="zh-CN" kern="100" dirty="0">
                    <a:latin typeface="+mj-ea"/>
                    <a:ea typeface="+mj-ea"/>
                    <a:cs typeface="Times New Roman" panose="02020603050405020304" pitchFamily="18" charset="0"/>
                  </a:rPr>
                  <a:t>都服从正态分布，那么</a:t>
                </a:r>
                <a14:m>
                  <m:oMath xmlns:m="http://schemas.openxmlformats.org/officeDocument/2006/math">
                    <m:r>
                      <a:rPr lang="en-US" altLang="zh-CN" kern="100" smtClean="0">
                        <a:solidFill>
                          <a:srgbClr val="FF0000"/>
                        </a:solidFill>
                        <a:latin typeface="Cambria Math" panose="02040503050406030204" pitchFamily="18" charset="0"/>
                        <a:ea typeface="+mj-ea"/>
                      </a:rPr>
                      <m:t>𝑃</m:t>
                    </m:r>
                    <m:r>
                      <a:rPr lang="en-US" altLang="zh-CN" kern="100" smtClean="0">
                        <a:solidFill>
                          <a:srgbClr val="FF0000"/>
                        </a:solidFill>
                        <a:latin typeface="Cambria Math" panose="02040503050406030204" pitchFamily="18" charset="0"/>
                        <a:ea typeface="+mj-ea"/>
                      </a:rPr>
                      <m:t>(</m:t>
                    </m:r>
                    <m:r>
                      <a:rPr lang="en-US" altLang="zh-CN" kern="100" smtClean="0">
                        <a:solidFill>
                          <a:srgbClr val="FF0000"/>
                        </a:solidFill>
                        <a:latin typeface="Cambria Math" panose="02040503050406030204" pitchFamily="18" charset="0"/>
                        <a:ea typeface="+mj-ea"/>
                      </a:rPr>
                      <m:t>𝑋</m:t>
                    </m:r>
                    <m:r>
                      <a:rPr lang="en-US" altLang="zh-CN" kern="100" smtClean="0">
                        <a:solidFill>
                          <a:srgbClr val="FF0000"/>
                        </a:solidFill>
                        <a:latin typeface="Cambria Math" panose="02040503050406030204" pitchFamily="18" charset="0"/>
                        <a:ea typeface="+mj-ea"/>
                      </a:rPr>
                      <m:t>&lt;5,</m:t>
                    </m:r>
                    <m:r>
                      <a:rPr lang="en-US" altLang="zh-CN" kern="100" smtClean="0">
                        <a:solidFill>
                          <a:srgbClr val="FF0000"/>
                        </a:solidFill>
                        <a:latin typeface="Cambria Math" panose="02040503050406030204" pitchFamily="18" charset="0"/>
                        <a:ea typeface="+mj-ea"/>
                      </a:rPr>
                      <m:t>𝑌</m:t>
                    </m:r>
                    <m:r>
                      <a:rPr lang="en-US" altLang="zh-CN" kern="100" smtClean="0">
                        <a:solidFill>
                          <a:srgbClr val="FF0000"/>
                        </a:solidFill>
                        <a:latin typeface="Cambria Math" panose="02040503050406030204" pitchFamily="18" charset="0"/>
                        <a:ea typeface="+mj-ea"/>
                      </a:rPr>
                      <m:t>&lt;0)</m:t>
                    </m:r>
                  </m:oMath>
                </a14:m>
                <a:r>
                  <a:rPr lang="zh-CN" altLang="zh-CN" kern="100" dirty="0">
                    <a:latin typeface="+mj-ea"/>
                    <a:ea typeface="+mj-ea"/>
                    <a:cs typeface="Times New Roman" panose="02020603050405020304" pitchFamily="18" charset="0"/>
                  </a:rPr>
                  <a:t>就是一个联合概率，表示</a:t>
                </a:r>
                <a:r>
                  <a:rPr lang="en-US" altLang="zh-CN" kern="100" dirty="0">
                    <a:latin typeface="+mj-ea"/>
                    <a:ea typeface="+mj-ea"/>
                    <a:cs typeface="Times New Roman" panose="02020603050405020304" pitchFamily="18" charset="0"/>
                  </a:rPr>
                  <a:t> </a:t>
                </a:r>
                <a14:m>
                  <m:oMath xmlns:m="http://schemas.openxmlformats.org/officeDocument/2006/math">
                    <m:r>
                      <a:rPr lang="en-US" altLang="zh-CN" kern="100">
                        <a:solidFill>
                          <a:srgbClr val="FF0000"/>
                        </a:solidFill>
                        <a:latin typeface="Cambria Math" panose="02040503050406030204" pitchFamily="18" charset="0"/>
                      </a:rPr>
                      <m:t>𝑋</m:t>
                    </m:r>
                    <m:r>
                      <a:rPr lang="en-US" altLang="zh-CN" kern="100">
                        <a:solidFill>
                          <a:srgbClr val="FF0000"/>
                        </a:solidFill>
                        <a:latin typeface="Cambria Math" panose="02040503050406030204" pitchFamily="18" charset="0"/>
                      </a:rPr>
                      <m:t>&lt;5,</m:t>
                    </m:r>
                    <m:r>
                      <a:rPr lang="en-US" altLang="zh-CN" kern="100">
                        <a:solidFill>
                          <a:srgbClr val="FF0000"/>
                        </a:solidFill>
                        <a:latin typeface="Cambria Math" panose="02040503050406030204" pitchFamily="18" charset="0"/>
                      </a:rPr>
                      <m:t>𝑌</m:t>
                    </m:r>
                    <m:r>
                      <a:rPr lang="en-US" altLang="zh-CN" kern="100">
                        <a:solidFill>
                          <a:srgbClr val="FF0000"/>
                        </a:solidFill>
                        <a:latin typeface="Cambria Math" panose="02040503050406030204" pitchFamily="18" charset="0"/>
                      </a:rPr>
                      <m:t>&lt;0</m:t>
                    </m:r>
                  </m:oMath>
                </a14:m>
                <a:r>
                  <a:rPr lang="zh-CN" altLang="zh-CN" kern="100" dirty="0">
                    <a:latin typeface="+mj-ea"/>
                    <a:ea typeface="+mj-ea"/>
                    <a:cs typeface="Times New Roman" panose="02020603050405020304" pitchFamily="18" charset="0"/>
                  </a:rPr>
                  <a:t>两个条件同时成立的概率。表示两个事件共同发生的概率。</a:t>
                </a:r>
                <a:endParaRPr lang="en-US" altLang="zh-CN" kern="100" dirty="0">
                  <a:latin typeface="+mj-ea"/>
                  <a:ea typeface="+mj-ea"/>
                </a:endParaRPr>
              </a:p>
              <a:p>
                <a:pPr>
                  <a:lnSpc>
                    <a:spcPct val="150000"/>
                  </a:lnSpc>
                </a:pPr>
                <a:endParaRPr lang="zh-CN" altLang="zh-CN" kern="100" dirty="0">
                  <a:latin typeface="+mj-ea"/>
                  <a:ea typeface="+mj-ea"/>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70247" y="3119651"/>
                <a:ext cx="8768688" cy="2243050"/>
              </a:xfrm>
              <a:prstGeom prst="rect">
                <a:avLst/>
              </a:prstGeom>
              <a:blipFill rotWithShape="1">
                <a:blip r:embed="rId4"/>
                <a:stretch>
                  <a:fillRect l="-1" t="-24" r="1" b="6"/>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贝叶斯方法</a:t>
            </a:r>
            <a:r>
              <a:rPr lang="en-US" altLang="zh-CN" dirty="0">
                <a:solidFill>
                  <a:schemeClr val="tx1"/>
                </a:solidFill>
              </a:rPr>
              <a:t>-</a:t>
            </a:r>
            <a:r>
              <a:rPr lang="zh-CN" altLang="en-US" dirty="0">
                <a:solidFill>
                  <a:schemeClr val="tx1"/>
                </a:solidFill>
              </a:rPr>
              <a:t>背景知识</a:t>
            </a:r>
          </a:p>
        </p:txBody>
      </p:sp>
    </p:spTree>
  </p:cSld>
  <p:clrMapOvr>
    <a:masterClrMapping/>
  </p:clrMapOvr>
  <p:transition advTm="80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 贝叶斯方法</a:t>
            </a:r>
          </a:p>
        </p:txBody>
      </p:sp>
      <p:sp>
        <p:nvSpPr>
          <p:cNvPr id="3" name="矩形 2"/>
          <p:cNvSpPr/>
          <p:nvPr/>
        </p:nvSpPr>
        <p:spPr>
          <a:xfrm>
            <a:off x="791570" y="1299812"/>
            <a:ext cx="10454185" cy="581057"/>
          </a:xfrm>
          <a:prstGeom prst="rect">
            <a:avLst/>
          </a:prstGeom>
        </p:spPr>
        <p:txBody>
          <a:bodyPr wrap="square">
            <a:spAutoFit/>
          </a:bodyPr>
          <a:lstStyle/>
          <a:p>
            <a:pPr>
              <a:lnSpc>
                <a:spcPct val="150000"/>
              </a:lnSpc>
              <a:spcAft>
                <a:spcPts val="0"/>
              </a:spcAft>
            </a:pPr>
            <a:r>
              <a:rPr lang="zh-CN" altLang="en-US" b="1" dirty="0">
                <a:latin typeface="+mj-ea"/>
                <a:ea typeface="+mj-ea"/>
              </a:rPr>
              <a:t>贝叶斯公式</a:t>
            </a:r>
            <a:endParaRPr lang="en-US" altLang="zh-CN" b="1" dirty="0">
              <a:latin typeface="+mj-ea"/>
              <a:ea typeface="+mj-ea"/>
            </a:endParaRPr>
          </a:p>
        </p:txBody>
      </p:sp>
      <p:sp>
        <p:nvSpPr>
          <p:cNvPr id="8" name="矩形标注 7"/>
          <p:cNvSpPr/>
          <p:nvPr/>
        </p:nvSpPr>
        <p:spPr>
          <a:xfrm>
            <a:off x="2966113" y="2058538"/>
            <a:ext cx="1032680" cy="322997"/>
          </a:xfrm>
          <a:prstGeom prst="wedgeRectCallout">
            <a:avLst>
              <a:gd name="adj1" fmla="val -8319"/>
              <a:gd name="adj2" fmla="val 210387"/>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chemeClr val="tx1"/>
                </a:solidFill>
                <a:latin typeface="+mj-ea"/>
                <a:ea typeface="+mj-ea"/>
              </a:rPr>
              <a:t>后验概率</a:t>
            </a:r>
          </a:p>
        </p:txBody>
      </p:sp>
      <p:sp>
        <p:nvSpPr>
          <p:cNvPr id="10" name="矩形标注 9"/>
          <p:cNvSpPr/>
          <p:nvPr/>
        </p:nvSpPr>
        <p:spPr>
          <a:xfrm>
            <a:off x="5424984" y="2058538"/>
            <a:ext cx="1032680" cy="322997"/>
          </a:xfrm>
          <a:prstGeom prst="wedgeRectCallout">
            <a:avLst>
              <a:gd name="adj1" fmla="val 3575"/>
              <a:gd name="adj2" fmla="val 147007"/>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chemeClr val="tx1"/>
                </a:solidFill>
                <a:latin typeface="+mj-ea"/>
                <a:ea typeface="+mj-ea"/>
              </a:rPr>
              <a:t>似然度</a:t>
            </a:r>
          </a:p>
        </p:txBody>
      </p:sp>
      <p:sp>
        <p:nvSpPr>
          <p:cNvPr id="11" name="矩形标注 10"/>
          <p:cNvSpPr/>
          <p:nvPr/>
        </p:nvSpPr>
        <p:spPr>
          <a:xfrm>
            <a:off x="6707639" y="2055830"/>
            <a:ext cx="1032680" cy="322997"/>
          </a:xfrm>
          <a:prstGeom prst="wedgeRectCallout">
            <a:avLst>
              <a:gd name="adj1" fmla="val -35191"/>
              <a:gd name="adj2" fmla="val 168133"/>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chemeClr val="tx1"/>
                </a:solidFill>
                <a:latin typeface="+mj-ea"/>
                <a:ea typeface="+mj-ea"/>
              </a:rPr>
              <a:t>先验概率</a:t>
            </a:r>
          </a:p>
        </p:txBody>
      </p:sp>
      <p:sp>
        <p:nvSpPr>
          <p:cNvPr id="12" name="矩形标注 11"/>
          <p:cNvSpPr/>
          <p:nvPr/>
        </p:nvSpPr>
        <p:spPr>
          <a:xfrm>
            <a:off x="7314964" y="3693777"/>
            <a:ext cx="1032680" cy="322997"/>
          </a:xfrm>
          <a:prstGeom prst="wedgeRectCallout">
            <a:avLst>
              <a:gd name="adj1" fmla="val -104355"/>
              <a:gd name="adj2" fmla="val -91021"/>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solidFill>
                  <a:schemeClr val="tx1"/>
                </a:solidFill>
                <a:latin typeface="+mj-ea"/>
                <a:ea typeface="+mj-ea"/>
              </a:rPr>
              <a:t>边际似然度</a:t>
            </a:r>
          </a:p>
        </p:txBody>
      </p:sp>
      <mc:AlternateContent xmlns:mc="http://schemas.openxmlformats.org/markup-compatibility/2006" xmlns:a14="http://schemas.microsoft.com/office/drawing/2010/main">
        <mc:Choice Requires="a14">
          <p:sp>
            <p:nvSpPr>
              <p:cNvPr id="13" name="矩形 12"/>
              <p:cNvSpPr/>
              <p:nvPr/>
            </p:nvSpPr>
            <p:spPr>
              <a:xfrm>
                <a:off x="2785442" y="2851516"/>
                <a:ext cx="4590937"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𝑌</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𝑋</m:t>
                      </m:r>
                      <m:r>
                        <a:rPr lang="en-US" altLang="zh-CN" i="1">
                          <a:latin typeface="Cambria Math" panose="02040503050406030204" pitchFamily="18" charset="0"/>
                          <a:ea typeface="Euclid" panose="02020503060505020303" pitchFamily="18" charset="0"/>
                          <a:cs typeface="Euclid" panose="02020503060505020303" pitchFamily="18" charset="0"/>
                        </a:rPr>
                        <m:t>)=</m:t>
                      </m:r>
                      <m:f>
                        <m:fPr>
                          <m:ctrlPr>
                            <a:rPr lang="zh-CN" altLang="zh-CN" i="1">
                              <a:latin typeface="Cambria Math" panose="02040503050406030204" pitchFamily="18" charset="0"/>
                              <a:ea typeface="Cambria Math" panose="02040503050406030204" pitchFamily="18" charset="0"/>
                              <a:cs typeface="Euclid" panose="02020503060505020303" pitchFamily="18" charset="0"/>
                            </a:rPr>
                          </m:ctrlPr>
                        </m:fPr>
                        <m:num>
                          <m:r>
                            <a:rPr lang="en-US" altLang="zh-CN" i="1" kern="100">
                              <a:latin typeface="Cambria Math" panose="02040503050406030204" pitchFamily="18" charset="0"/>
                            </a:rPr>
                            <m:t>𝑃</m:t>
                          </m:r>
                          <m:r>
                            <a:rPr lang="en-US" altLang="zh-CN" i="1" kern="100">
                              <a:latin typeface="Cambria Math" panose="02040503050406030204" pitchFamily="18" charset="0"/>
                            </a:rPr>
                            <m:t>(</m:t>
                          </m:r>
                          <m:r>
                            <a:rPr lang="en-US" altLang="zh-CN" i="1" kern="100">
                              <a:latin typeface="Cambria Math" panose="02040503050406030204" pitchFamily="18" charset="0"/>
                            </a:rPr>
                            <m:t>𝑋</m:t>
                          </m:r>
                          <m:r>
                            <a:rPr lang="en-US" altLang="zh-CN" i="1" kern="100">
                              <a:latin typeface="Cambria Math" panose="02040503050406030204" pitchFamily="18" charset="0"/>
                            </a:rPr>
                            <m:t>,</m:t>
                          </m:r>
                          <m:r>
                            <a:rPr lang="en-US" altLang="zh-CN" i="1" kern="100">
                              <a:latin typeface="Cambria Math" panose="02040503050406030204" pitchFamily="18" charset="0"/>
                            </a:rPr>
                            <m:t>𝑌</m:t>
                          </m:r>
                          <m:r>
                            <a:rPr lang="en-US" altLang="zh-CN" i="1" kern="100">
                              <a:latin typeface="Cambria Math" panose="02040503050406030204" pitchFamily="18" charset="0"/>
                            </a:rPr>
                            <m:t>)</m:t>
                          </m:r>
                        </m:num>
                        <m:den>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𝑋</m:t>
                          </m:r>
                          <m:r>
                            <a:rPr lang="en-US" altLang="zh-CN" i="1">
                              <a:latin typeface="Cambria Math" panose="02040503050406030204" pitchFamily="18" charset="0"/>
                              <a:ea typeface="Euclid" panose="02020503060505020303" pitchFamily="18" charset="0"/>
                              <a:cs typeface="Euclid" panose="02020503060505020303" pitchFamily="18" charset="0"/>
                            </a:rPr>
                            <m:t>)</m:t>
                          </m:r>
                        </m:den>
                      </m:f>
                      <m:r>
                        <a:rPr lang="en-US" altLang="zh-CN" i="1" smtClean="0">
                          <a:latin typeface="Cambria Math" panose="02040503050406030204" pitchFamily="18" charset="0"/>
                          <a:ea typeface="Euclid" panose="02020503060505020303" pitchFamily="18" charset="0"/>
                          <a:cs typeface="Euclid" panose="02020503060505020303" pitchFamily="18" charset="0"/>
                        </a:rPr>
                        <m:t>=</m:t>
                      </m:r>
                      <m:f>
                        <m:fPr>
                          <m:ctrlPr>
                            <a:rPr lang="zh-CN" altLang="zh-CN" i="1">
                              <a:latin typeface="Cambria Math" panose="02040503050406030204" pitchFamily="18" charset="0"/>
                              <a:ea typeface="Cambria Math" panose="02040503050406030204" pitchFamily="18" charset="0"/>
                              <a:cs typeface="Euclid" panose="02020503060505020303" pitchFamily="18" charset="0"/>
                            </a:rPr>
                          </m:ctrlPr>
                        </m:fPr>
                        <m:num>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𝑋</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𝑌</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𝑌</m:t>
                          </m:r>
                          <m:r>
                            <a:rPr lang="en-US" altLang="zh-CN" i="1">
                              <a:latin typeface="Cambria Math" panose="02040503050406030204" pitchFamily="18" charset="0"/>
                              <a:ea typeface="Euclid" panose="02020503060505020303" pitchFamily="18" charset="0"/>
                              <a:cs typeface="Euclid" panose="02020503060505020303" pitchFamily="18" charset="0"/>
                            </a:rPr>
                            <m:t>)</m:t>
                          </m:r>
                        </m:num>
                        <m:den>
                          <m:r>
                            <a:rPr lang="en-US" altLang="zh-CN" i="1">
                              <a:latin typeface="Cambria Math" panose="02040503050406030204" pitchFamily="18" charset="0"/>
                              <a:ea typeface="Euclid" panose="02020503060505020303" pitchFamily="18" charset="0"/>
                              <a:cs typeface="Euclid" panose="02020503060505020303" pitchFamily="18" charset="0"/>
                            </a:rPr>
                            <m:t>𝑃</m:t>
                          </m:r>
                          <m:r>
                            <a:rPr lang="en-US" altLang="zh-CN" i="1">
                              <a:latin typeface="Cambria Math" panose="02040503050406030204" pitchFamily="18" charset="0"/>
                              <a:ea typeface="Euclid" panose="02020503060505020303" pitchFamily="18" charset="0"/>
                              <a:cs typeface="Euclid" panose="02020503060505020303" pitchFamily="18" charset="0"/>
                            </a:rPr>
                            <m:t>(</m:t>
                          </m:r>
                          <m:r>
                            <a:rPr lang="en-US" altLang="zh-CN" i="1">
                              <a:latin typeface="Cambria Math" panose="02040503050406030204" pitchFamily="18" charset="0"/>
                              <a:ea typeface="Euclid" panose="02020503060505020303" pitchFamily="18" charset="0"/>
                              <a:cs typeface="Euclid" panose="02020503060505020303" pitchFamily="18" charset="0"/>
                            </a:rPr>
                            <m:t>𝑋</m:t>
                          </m:r>
                          <m:r>
                            <a:rPr lang="en-US" altLang="zh-CN" i="1">
                              <a:latin typeface="Cambria Math" panose="02040503050406030204" pitchFamily="18" charset="0"/>
                              <a:ea typeface="Euclid" panose="02020503060505020303" pitchFamily="18" charset="0"/>
                              <a:cs typeface="Euclid" panose="02020503060505020303" pitchFamily="18" charset="0"/>
                            </a:rPr>
                            <m:t>)</m:t>
                          </m:r>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785442" y="2851516"/>
                <a:ext cx="4590937" cy="861326"/>
              </a:xfrm>
              <a:prstGeom prst="rect">
                <a:avLst/>
              </a:prstGeom>
              <a:blipFill rotWithShape="1">
                <a:blip r:embed="rId3"/>
                <a:stretch>
                  <a:fillRect l="-7" t="-42" r="5"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39337" y="4182823"/>
                <a:ext cx="10087969" cy="2243050"/>
              </a:xfrm>
              <a:prstGeom prst="rect">
                <a:avLst/>
              </a:prstGeom>
            </p:spPr>
            <p:txBody>
              <a:bodyPr wrap="square">
                <a:spAutoFit/>
              </a:bodyPr>
              <a:lstStyle/>
              <a:p>
                <a:pPr>
                  <a:lnSpc>
                    <a:spcPct val="150000"/>
                  </a:lnSpc>
                  <a:spcAft>
                    <a:spcPts val="0"/>
                  </a:spcAft>
                </a:pPr>
                <a:r>
                  <a:rPr lang="zh-CN" altLang="zh-CN" dirty="0">
                    <a:latin typeface="+mj-ea"/>
                  </a:rPr>
                  <a:t>朴素贝叶斯法是典型的生成学习方法。生成方法由训练数据学习联合概率分布 </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oMath>
                </a14:m>
                <a:r>
                  <a:rPr lang="zh-CN" altLang="zh-CN" dirty="0">
                    <a:latin typeface="+mj-ea"/>
                  </a:rPr>
                  <a:t>，然后求得后验概率分布</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oMath>
                </a14:m>
                <a:r>
                  <a:rPr lang="zh-CN" altLang="zh-CN" dirty="0">
                    <a:latin typeface="+mj-ea"/>
                  </a:rPr>
                  <a:t>。</a:t>
                </a:r>
                <a:endParaRPr lang="en-US" altLang="zh-CN" dirty="0">
                  <a:latin typeface="+mj-ea"/>
                </a:endParaRPr>
              </a:p>
              <a:p>
                <a:pPr>
                  <a:lnSpc>
                    <a:spcPct val="150000"/>
                  </a:lnSpc>
                  <a:spcAft>
                    <a:spcPts val="0"/>
                  </a:spcAft>
                </a:pPr>
                <a:r>
                  <a:rPr lang="zh-CN" altLang="zh-CN" dirty="0">
                    <a:latin typeface="+mj-ea"/>
                  </a:rPr>
                  <a:t>具体来说，利用训练数据学习</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oMath>
                </a14:m>
                <a:r>
                  <a:rPr lang="zh-CN" altLang="zh-CN" dirty="0">
                    <a:latin typeface="+mj-ea"/>
                  </a:rPr>
                  <a:t>和</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oMath>
                </a14:m>
                <a:r>
                  <a:rPr lang="zh-CN" altLang="zh-CN" dirty="0">
                    <a:latin typeface="+mj-ea"/>
                  </a:rPr>
                  <a:t>的估计，得到联合概率分布：</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zh-CN" altLang="zh-CN">
                        <a:latin typeface="Cambria Math" panose="02040503050406030204" pitchFamily="18" charset="0"/>
                      </a:rPr>
                      <m:t>＝</m:t>
                    </m:r>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oMath>
                </a14:m>
                <a:r>
                  <a:rPr lang="en-US" altLang="zh-CN" dirty="0">
                    <a:latin typeface="+mj-ea"/>
                  </a:rPr>
                  <a:t> </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oMath>
                </a14:m>
                <a:endParaRPr lang="zh-CN" altLang="zh-CN" dirty="0">
                  <a:latin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839337" y="4182823"/>
                <a:ext cx="10087969" cy="2243050"/>
              </a:xfrm>
              <a:prstGeom prst="rect">
                <a:avLst/>
              </a:prstGeom>
              <a:blipFill rotWithShape="1">
                <a:blip r:embed="rId4"/>
                <a:stretch>
                  <a:fillRect l="-5" t="-3" r="2" b="14"/>
                </a:stretch>
              </a:blipFill>
            </p:spPr>
            <p:txBody>
              <a:bodyPr/>
              <a:lstStyle/>
              <a:p>
                <a:r>
                  <a:rPr lang="zh-CN" altLang="en-US">
                    <a:noFill/>
                  </a:rPr>
                  <a:t> </a:t>
                </a:r>
              </a:p>
            </p:txBody>
          </p:sp>
        </mc:Fallback>
      </mc:AlternateContent>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496677" y="270286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贝叶斯方法</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朴素贝叶斯原理</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rPr>
              <a:t>朴素贝叶斯案例</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朴素贝叶斯代码实现</a:t>
            </a:r>
          </a:p>
        </p:txBody>
      </p:sp>
    </p:spTree>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4593" y="1283031"/>
            <a:ext cx="11523662" cy="677863"/>
          </a:xfrm>
        </p:spPr>
        <p:txBody>
          <a:bodyPr/>
          <a:lstStyle/>
          <a:p>
            <a:pPr algn="l"/>
            <a:r>
              <a:rPr lang="zh-CN" altLang="en-US" sz="2800" dirty="0"/>
              <a:t>判别模型和生成模型</a:t>
            </a:r>
          </a:p>
        </p:txBody>
      </p:sp>
      <p:sp>
        <p:nvSpPr>
          <p:cNvPr id="4" name="矩形 3"/>
          <p:cNvSpPr/>
          <p:nvPr/>
        </p:nvSpPr>
        <p:spPr>
          <a:xfrm>
            <a:off x="548185" y="2190251"/>
            <a:ext cx="10087969" cy="581057"/>
          </a:xfrm>
          <a:prstGeom prst="rect">
            <a:avLst/>
          </a:prstGeom>
        </p:spPr>
        <p:txBody>
          <a:bodyPr wrap="square">
            <a:spAutoFit/>
          </a:bodyPr>
          <a:lstStyle/>
          <a:p>
            <a:pPr>
              <a:lnSpc>
                <a:spcPct val="150000"/>
              </a:lnSpc>
              <a:spcAft>
                <a:spcPts val="0"/>
              </a:spcAft>
            </a:pPr>
            <a:endParaRPr lang="zh-CN" altLang="zh-CN" dirty="0">
              <a:latin typeface="+mj-ea"/>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976571" y="3452648"/>
              <a:ext cx="10087970" cy="3111310"/>
            </p:xfrm>
            <a:graphic>
              <a:graphicData uri="http://schemas.openxmlformats.org/drawingml/2006/table">
                <a:tbl>
                  <a:tblPr firstRow="1" bandRow="1">
                    <a:tableStyleId>{21E4AEA4-8DFA-4A89-87EB-49C32662AFE0}</a:tableStyleId>
                  </a:tblPr>
                  <a:tblGrid>
                    <a:gridCol w="5043985">
                      <a:extLst>
                        <a:ext uri="{9D8B030D-6E8A-4147-A177-3AD203B41FA5}">
                          <a16:colId xmlns:a16="http://schemas.microsoft.com/office/drawing/2014/main" val="20000"/>
                        </a:ext>
                      </a:extLst>
                    </a:gridCol>
                    <a:gridCol w="5043985">
                      <a:extLst>
                        <a:ext uri="{9D8B030D-6E8A-4147-A177-3AD203B41FA5}">
                          <a16:colId xmlns:a16="http://schemas.microsoft.com/office/drawing/2014/main" val="20001"/>
                        </a:ext>
                      </a:extLst>
                    </a:gridCol>
                  </a:tblGrid>
                  <a:tr h="370840">
                    <a:tc>
                      <a:txBody>
                        <a:bodyPr/>
                        <a:lstStyle/>
                        <a:p>
                          <a:r>
                            <a:rPr lang="zh-CN" altLang="en-US" sz="1800" b="1" kern="1200" dirty="0">
                              <a:solidFill>
                                <a:schemeClr val="lt1"/>
                              </a:solidFill>
                              <a:latin typeface="+mj-ea"/>
                              <a:ea typeface="+mj-ea"/>
                              <a:cs typeface="+mn-cs"/>
                            </a:rPr>
                            <a:t>判别模型（</a:t>
                          </a:r>
                          <a:r>
                            <a:rPr lang="en-US" altLang="zh-CN" sz="1800" b="1" kern="1200" dirty="0">
                              <a:solidFill>
                                <a:schemeClr val="lt1"/>
                              </a:solidFill>
                              <a:latin typeface="+mj-ea"/>
                              <a:ea typeface="+mj-ea"/>
                              <a:cs typeface="+mn-cs"/>
                            </a:rPr>
                            <a:t>Discriminative Model)</a:t>
                          </a:r>
                          <a:endParaRPr lang="zh-CN" altLang="en-US" sz="1800" b="1" kern="1200" dirty="0">
                            <a:solidFill>
                              <a:schemeClr val="lt1"/>
                            </a:solidFill>
                            <a:latin typeface="+mj-ea"/>
                            <a:ea typeface="+mj-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lt1"/>
                              </a:solidFill>
                              <a:latin typeface="+mj-ea"/>
                              <a:ea typeface="+mj-ea"/>
                              <a:cs typeface="+mn-cs"/>
                            </a:rPr>
                            <a:t>生成模型（</a:t>
                          </a:r>
                          <a:r>
                            <a:rPr lang="en-US" altLang="zh-CN" sz="1800" b="1" kern="1200" dirty="0">
                              <a:solidFill>
                                <a:schemeClr val="lt1"/>
                              </a:solidFill>
                              <a:latin typeface="+mj-ea"/>
                              <a:ea typeface="+mj-ea"/>
                              <a:cs typeface="+mn-cs"/>
                            </a:rPr>
                            <a:t>Generative Model</a:t>
                          </a:r>
                          <a:r>
                            <a:rPr lang="zh-CN" altLang="en-US" sz="1800" b="1" kern="1200" dirty="0">
                              <a:solidFill>
                                <a:schemeClr val="lt1"/>
                              </a:solidFill>
                              <a:latin typeface="+mj-ea"/>
                              <a:ea typeface="+mj-ea"/>
                              <a:cs typeface="+mn-cs"/>
                            </a:rPr>
                            <a:t>）</a:t>
                          </a:r>
                        </a:p>
                      </a:txBody>
                      <a:tcPr/>
                    </a:tc>
                    <a:extLst>
                      <a:ext uri="{0D108BD9-81ED-4DB2-BD59-A6C34878D82A}">
                        <a16:rowId xmlns:a16="http://schemas.microsoft.com/office/drawing/2014/main" val="10000"/>
                      </a:ext>
                    </a:extLst>
                  </a:tr>
                  <a:tr h="370840">
                    <a:tc>
                      <a:txBody>
                        <a:bodyPr/>
                        <a:lstStyle/>
                        <a:p>
                          <a:pPr>
                            <a:lnSpc>
                              <a:spcPct val="150000"/>
                            </a:lnSpc>
                          </a:pPr>
                          <a:r>
                            <a:rPr lang="zh-CN" altLang="en-US" sz="1800" kern="1200" dirty="0">
                              <a:effectLst/>
                              <a:latin typeface="+mj-ea"/>
                              <a:ea typeface="+mj-ea"/>
                            </a:rPr>
                            <a:t>由数据直接学习决策函数</a:t>
                          </a:r>
                          <a:r>
                            <a:rPr lang="en-US" altLang="zh-CN" sz="1800" kern="1200" dirty="0">
                              <a:effectLst/>
                              <a:latin typeface="+mj-ea"/>
                              <a:ea typeface="+mj-ea"/>
                            </a:rPr>
                            <a:t>Y=f(X)</a:t>
                          </a:r>
                          <a:r>
                            <a:rPr lang="zh-CN" altLang="en-US" sz="1800" kern="1200" dirty="0">
                              <a:effectLst/>
                              <a:latin typeface="+mj-ea"/>
                              <a:ea typeface="+mj-ea"/>
                            </a:rPr>
                            <a:t>或者条件概率分布</a:t>
                          </a:r>
                          <a:r>
                            <a:rPr lang="en-US" altLang="zh-CN" sz="1800" kern="1200" dirty="0">
                              <a:effectLst/>
                              <a:latin typeface="+mj-ea"/>
                              <a:ea typeface="+mj-ea"/>
                            </a:rPr>
                            <a:t>P(Y|X)</a:t>
                          </a:r>
                          <a:r>
                            <a:rPr lang="zh-CN" altLang="en-US" sz="1800" kern="1200" dirty="0">
                              <a:effectLst/>
                              <a:latin typeface="+mj-ea"/>
                              <a:ea typeface="+mj-ea"/>
                            </a:rPr>
                            <a:t>作为预测的模型，即判别模型。基本思想是有限样本条件下建立判别函数，不考虑样本的产生模型，直接研究预测模型。</a:t>
                          </a:r>
                          <a:endParaRPr lang="en-US" altLang="zh-CN" sz="1800" kern="1200" dirty="0">
                            <a:effectLst/>
                            <a:latin typeface="+mj-ea"/>
                            <a:ea typeface="+mj-ea"/>
                          </a:endParaRPr>
                        </a:p>
                        <a:p>
                          <a:pPr>
                            <a:lnSpc>
                              <a:spcPct val="150000"/>
                            </a:lnSpc>
                          </a:pPr>
                          <a:r>
                            <a:rPr lang="zh-CN" altLang="zh-CN" sz="1800" kern="1200" dirty="0">
                              <a:solidFill>
                                <a:schemeClr val="dk1"/>
                              </a:solidFill>
                              <a:effectLst/>
                              <a:latin typeface="+mj-ea"/>
                              <a:ea typeface="+mj-ea"/>
                              <a:cs typeface="+mn-cs"/>
                            </a:rPr>
                            <a:t>即：直接估计</a:t>
                          </a:r>
                          <a14:m>
                            <m:oMath xmlns:m="http://schemas.openxmlformats.org/officeDocument/2006/math">
                              <m:r>
                                <a:rPr lang="en-US" altLang="zh-CN" sz="1800" i="1" kern="1200">
                                  <a:solidFill>
                                    <a:schemeClr val="dk1"/>
                                  </a:solidFill>
                                  <a:effectLst/>
                                  <a:latin typeface="Cambria Math" panose="02040503050406030204" pitchFamily="18" charset="0"/>
                                  <a:ea typeface="+mj-ea"/>
                                  <a:cs typeface="+mn-cs"/>
                                </a:rPr>
                                <m:t>𝑃</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𝑌</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𝑋</m:t>
                              </m:r>
                              <m:r>
                                <a:rPr lang="en-US" altLang="zh-CN" sz="1800" kern="1200">
                                  <a:solidFill>
                                    <a:schemeClr val="dk1"/>
                                  </a:solidFill>
                                  <a:effectLst/>
                                  <a:latin typeface="Cambria Math" panose="02040503050406030204" pitchFamily="18" charset="0"/>
                                  <a:ea typeface="+mj-ea"/>
                                  <a:cs typeface="+mn-cs"/>
                                </a:rPr>
                                <m:t>)</m:t>
                              </m:r>
                            </m:oMath>
                          </a14:m>
                          <a:endParaRPr lang="zh-CN" altLang="en-US" dirty="0">
                            <a:latin typeface="+mj-ea"/>
                            <a:ea typeface="+mj-ea"/>
                          </a:endParaRPr>
                        </a:p>
                      </a:txBody>
                      <a:tcPr/>
                    </a:tc>
                    <a:tc>
                      <a:txBody>
                        <a:bodyPr/>
                        <a:lstStyle/>
                        <a:p>
                          <a:pPr>
                            <a:lnSpc>
                              <a:spcPct val="150000"/>
                            </a:lnSpc>
                            <a:spcAft>
                              <a:spcPts val="0"/>
                            </a:spcAft>
                          </a:pPr>
                          <a:r>
                            <a:rPr lang="zh-CN" altLang="en-US" sz="1800" kern="1200" dirty="0">
                              <a:solidFill>
                                <a:schemeClr val="dk1"/>
                              </a:solidFill>
                              <a:effectLst/>
                              <a:latin typeface="+mj-ea"/>
                              <a:ea typeface="+mj-ea"/>
                              <a:cs typeface="+mn-cs"/>
                            </a:rPr>
                            <a:t>由</a:t>
                          </a:r>
                          <a:r>
                            <a:rPr lang="zh-CN" altLang="zh-CN" sz="1800" kern="1200" dirty="0">
                              <a:solidFill>
                                <a:schemeClr val="dk1"/>
                              </a:solidFill>
                              <a:effectLst/>
                              <a:latin typeface="+mj-ea"/>
                              <a:ea typeface="+mj-ea"/>
                              <a:cs typeface="+mn-cs"/>
                            </a:rPr>
                            <a:t>训练数据学习联合概率分布 </a:t>
                          </a:r>
                          <a14:m>
                            <m:oMath xmlns:m="http://schemas.openxmlformats.org/officeDocument/2006/math">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𝑋</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oMath>
                          </a14:m>
                          <a:r>
                            <a:rPr lang="zh-CN" altLang="zh-CN" sz="1800" kern="1200" dirty="0">
                              <a:solidFill>
                                <a:schemeClr val="dk1"/>
                              </a:solidFill>
                              <a:effectLst/>
                              <a:latin typeface="+mj-ea"/>
                              <a:ea typeface="+mj-ea"/>
                              <a:cs typeface="+mn-cs"/>
                            </a:rPr>
                            <a:t>，然后求得后验概率分布</a:t>
                          </a:r>
                          <a14:m>
                            <m:oMath xmlns:m="http://schemas.openxmlformats.org/officeDocument/2006/math">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𝑋</m:t>
                              </m:r>
                              <m:r>
                                <a:rPr lang="en-US" altLang="zh-CN" sz="1800" kern="1200" smtClean="0">
                                  <a:solidFill>
                                    <a:schemeClr val="dk1"/>
                                  </a:solidFill>
                                  <a:effectLst/>
                                  <a:latin typeface="Cambria Math" panose="02040503050406030204" pitchFamily="18" charset="0"/>
                                  <a:ea typeface="+mj-ea"/>
                                  <a:cs typeface="+mn-cs"/>
                                </a:rPr>
                                <m:t>)</m:t>
                              </m:r>
                            </m:oMath>
                          </a14:m>
                          <a:r>
                            <a:rPr lang="zh-CN" altLang="zh-CN" sz="1800" kern="1200" dirty="0">
                              <a:solidFill>
                                <a:schemeClr val="dk1"/>
                              </a:solidFill>
                              <a:effectLst/>
                              <a:latin typeface="+mj-ea"/>
                              <a:ea typeface="+mj-ea"/>
                              <a:cs typeface="+mn-cs"/>
                            </a:rPr>
                            <a:t>。具体来说，利用训练数据学习</a:t>
                          </a:r>
                          <a14:m>
                            <m:oMath xmlns:m="http://schemas.openxmlformats.org/officeDocument/2006/math">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𝑋</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oMath>
                          </a14:m>
                          <a:r>
                            <a:rPr lang="zh-CN" altLang="zh-CN" sz="1800" kern="1200" dirty="0">
                              <a:solidFill>
                                <a:schemeClr val="dk1"/>
                              </a:solidFill>
                              <a:effectLst/>
                              <a:latin typeface="+mj-ea"/>
                              <a:ea typeface="+mj-ea"/>
                              <a:cs typeface="+mn-cs"/>
                            </a:rPr>
                            <a:t>和</a:t>
                          </a:r>
                          <a14:m>
                            <m:oMath xmlns:m="http://schemas.openxmlformats.org/officeDocument/2006/math">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oMath>
                          </a14:m>
                          <a:r>
                            <a:rPr lang="zh-CN" altLang="zh-CN" sz="1800" kern="1200" dirty="0">
                              <a:solidFill>
                                <a:schemeClr val="dk1"/>
                              </a:solidFill>
                              <a:effectLst/>
                              <a:latin typeface="+mj-ea"/>
                              <a:ea typeface="+mj-ea"/>
                              <a:cs typeface="+mn-cs"/>
                            </a:rPr>
                            <a:t>的估计，得到联合概率分布：</a:t>
                          </a:r>
                          <a14:m>
                            <m:oMath xmlns:m="http://schemas.openxmlformats.org/officeDocument/2006/math">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𝑋</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r>
                                <a:rPr lang="zh-CN" altLang="zh-CN" sz="1800" kern="120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𝑃</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𝑋</m:t>
                              </m:r>
                              <m:r>
                                <a:rPr lang="en-US" altLang="zh-CN" sz="1800" kern="1200" smtClean="0">
                                  <a:solidFill>
                                    <a:schemeClr val="dk1"/>
                                  </a:solidFill>
                                  <a:effectLst/>
                                  <a:latin typeface="Cambria Math" panose="02040503050406030204" pitchFamily="18" charset="0"/>
                                  <a:ea typeface="+mj-ea"/>
                                  <a:cs typeface="+mn-cs"/>
                                </a:rPr>
                                <m:t>|</m:t>
                              </m:r>
                              <m:r>
                                <a:rPr lang="en-US" altLang="zh-CN" sz="1800" kern="1200" smtClean="0">
                                  <a:solidFill>
                                    <a:schemeClr val="dk1"/>
                                  </a:solidFill>
                                  <a:effectLst/>
                                  <a:latin typeface="Cambria Math" panose="02040503050406030204" pitchFamily="18" charset="0"/>
                                  <a:ea typeface="+mj-ea"/>
                                  <a:cs typeface="+mn-cs"/>
                                </a:rPr>
                                <m:t>𝑌</m:t>
                              </m:r>
                              <m:r>
                                <a:rPr lang="en-US" altLang="zh-CN" sz="1800" kern="1200" smtClean="0">
                                  <a:solidFill>
                                    <a:schemeClr val="dk1"/>
                                  </a:solidFill>
                                  <a:effectLst/>
                                  <a:latin typeface="Cambria Math" panose="02040503050406030204" pitchFamily="18" charset="0"/>
                                  <a:ea typeface="+mj-ea"/>
                                  <a:cs typeface="+mn-cs"/>
                                </a:rPr>
                                <m:t>)</m:t>
                              </m:r>
                            </m:oMath>
                          </a14:m>
                          <a:r>
                            <a:rPr lang="zh-CN" altLang="en-US" sz="1800" kern="1200" dirty="0">
                              <a:solidFill>
                                <a:schemeClr val="dk1"/>
                              </a:solidFill>
                              <a:effectLst/>
                              <a:latin typeface="+mj-ea"/>
                              <a:ea typeface="+mj-ea"/>
                              <a:cs typeface="+mn-cs"/>
                            </a:rPr>
                            <a:t>，再利用它进行分类。</a:t>
                          </a:r>
                          <a:endParaRPr lang="en-US" altLang="zh-CN" sz="1800" kern="1200" dirty="0">
                            <a:solidFill>
                              <a:schemeClr val="dk1"/>
                            </a:solidFill>
                            <a:effectLst/>
                            <a:latin typeface="+mj-ea"/>
                            <a:ea typeface="+mj-ea"/>
                            <a:cs typeface="+mn-cs"/>
                          </a:endParaRPr>
                        </a:p>
                        <a:p>
                          <a:pPr>
                            <a:lnSpc>
                              <a:spcPct val="150000"/>
                            </a:lnSpc>
                            <a:spcAft>
                              <a:spcPts val="0"/>
                            </a:spcAft>
                          </a:pPr>
                          <a:r>
                            <a:rPr lang="zh-CN" altLang="zh-CN" sz="1800" kern="1200" dirty="0">
                              <a:solidFill>
                                <a:schemeClr val="dk1"/>
                              </a:solidFill>
                              <a:effectLst/>
                              <a:latin typeface="+mj-ea"/>
                              <a:ea typeface="+mj-ea"/>
                              <a:cs typeface="+mn-cs"/>
                            </a:rPr>
                            <a:t>即：估计</a:t>
                          </a:r>
                          <a14:m>
                            <m:oMath xmlns:m="http://schemas.openxmlformats.org/officeDocument/2006/math">
                              <m:r>
                                <a:rPr lang="en-US" altLang="zh-CN" sz="1800" i="1" kern="1200">
                                  <a:solidFill>
                                    <a:schemeClr val="dk1"/>
                                  </a:solidFill>
                                  <a:effectLst/>
                                  <a:latin typeface="Cambria Math" panose="02040503050406030204" pitchFamily="18" charset="0"/>
                                  <a:ea typeface="+mj-ea"/>
                                  <a:cs typeface="+mn-cs"/>
                                </a:rPr>
                                <m:t>𝑃</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𝑋</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𝑌</m:t>
                              </m:r>
                              <m:r>
                                <a:rPr lang="en-US" altLang="zh-CN" sz="1800" kern="1200">
                                  <a:solidFill>
                                    <a:schemeClr val="dk1"/>
                                  </a:solidFill>
                                  <a:effectLst/>
                                  <a:latin typeface="Cambria Math" panose="02040503050406030204" pitchFamily="18" charset="0"/>
                                  <a:ea typeface="+mj-ea"/>
                                  <a:cs typeface="+mn-cs"/>
                                </a:rPr>
                                <m:t>)</m:t>
                              </m:r>
                            </m:oMath>
                          </a14:m>
                          <a:r>
                            <a:rPr lang="en-US" altLang="zh-CN" sz="1800" kern="1200" dirty="0">
                              <a:solidFill>
                                <a:schemeClr val="dk1"/>
                              </a:solidFill>
                              <a:effectLst/>
                              <a:latin typeface="+mj-ea"/>
                              <a:ea typeface="+mj-ea"/>
                              <a:cs typeface="+mn-cs"/>
                            </a:rPr>
                            <a:t> </a:t>
                          </a:r>
                          <a:r>
                            <a:rPr lang="zh-CN" altLang="zh-CN" sz="1800" kern="1200" dirty="0">
                              <a:solidFill>
                                <a:schemeClr val="dk1"/>
                              </a:solidFill>
                              <a:effectLst/>
                              <a:latin typeface="+mj-ea"/>
                              <a:ea typeface="+mj-ea"/>
                              <a:cs typeface="+mn-cs"/>
                            </a:rPr>
                            <a:t>然后推导</a:t>
                          </a:r>
                          <a14:m>
                            <m:oMath xmlns:m="http://schemas.openxmlformats.org/officeDocument/2006/math">
                              <m:r>
                                <a:rPr lang="en-US" altLang="zh-CN" sz="1800" i="1" kern="1200">
                                  <a:solidFill>
                                    <a:schemeClr val="dk1"/>
                                  </a:solidFill>
                                  <a:effectLst/>
                                  <a:latin typeface="Cambria Math" panose="02040503050406030204" pitchFamily="18" charset="0"/>
                                  <a:ea typeface="+mj-ea"/>
                                  <a:cs typeface="+mn-cs"/>
                                </a:rPr>
                                <m:t>𝑃</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𝑌</m:t>
                              </m:r>
                              <m:r>
                                <a:rPr lang="en-US" altLang="zh-CN" sz="1800" kern="1200">
                                  <a:solidFill>
                                    <a:schemeClr val="dk1"/>
                                  </a:solidFill>
                                  <a:effectLst/>
                                  <a:latin typeface="Cambria Math" panose="02040503050406030204" pitchFamily="18" charset="0"/>
                                  <a:ea typeface="+mj-ea"/>
                                  <a:cs typeface="+mn-cs"/>
                                </a:rPr>
                                <m:t>|</m:t>
                              </m:r>
                              <m:r>
                                <a:rPr lang="en-US" altLang="zh-CN" sz="1800" i="1" kern="1200">
                                  <a:solidFill>
                                    <a:schemeClr val="dk1"/>
                                  </a:solidFill>
                                  <a:effectLst/>
                                  <a:latin typeface="Cambria Math" panose="02040503050406030204" pitchFamily="18" charset="0"/>
                                  <a:ea typeface="+mj-ea"/>
                                  <a:cs typeface="+mn-cs"/>
                                </a:rPr>
                                <m:t>𝑋</m:t>
                              </m:r>
                              <m:r>
                                <a:rPr lang="en-US" altLang="zh-CN" sz="1800" kern="1200">
                                  <a:solidFill>
                                    <a:schemeClr val="dk1"/>
                                  </a:solidFill>
                                  <a:effectLst/>
                                  <a:latin typeface="Cambria Math" panose="02040503050406030204" pitchFamily="18" charset="0"/>
                                  <a:ea typeface="+mj-ea"/>
                                  <a:cs typeface="+mn-cs"/>
                                </a:rPr>
                                <m:t>)</m:t>
                              </m:r>
                            </m:oMath>
                          </a14:m>
                          <a:endParaRPr lang="zh-CN" altLang="en-US" sz="1800" kern="1200" dirty="0">
                            <a:solidFill>
                              <a:schemeClr val="dk1"/>
                            </a:solidFill>
                            <a:effectLst/>
                            <a:latin typeface="+mj-ea"/>
                            <a:ea typeface="+mj-ea"/>
                            <a:cs typeface="+mn-cs"/>
                          </a:endParaRPr>
                        </a:p>
                      </a:txBody>
                      <a:tcPr/>
                    </a:tc>
                    <a:extLst>
                      <a:ext uri="{0D108BD9-81ED-4DB2-BD59-A6C34878D82A}">
                        <a16:rowId xmlns:a16="http://schemas.microsoft.com/office/drawing/2014/main" val="10001"/>
                      </a:ext>
                    </a:extLst>
                  </a:tr>
                  <a:tr h="370840">
                    <a:tc>
                      <a:txBody>
                        <a:bodyPr/>
                        <a:lstStyle/>
                        <a:p>
                          <a:r>
                            <a:rPr lang="zh-CN" altLang="en-US" sz="1800" kern="1200" dirty="0">
                              <a:effectLst/>
                              <a:latin typeface="+mj-ea"/>
                              <a:ea typeface="+mj-ea"/>
                            </a:rPr>
                            <a:t>线性回归、逻辑回归、感知机、决策树、支持向量机</a:t>
                          </a:r>
                          <a:r>
                            <a:rPr lang="en-US" altLang="zh-CN" sz="1800" kern="1200" dirty="0">
                              <a:effectLst/>
                              <a:latin typeface="+mj-ea"/>
                              <a:ea typeface="+mj-ea"/>
                            </a:rPr>
                            <a:t>……</a:t>
                          </a:r>
                          <a:endParaRPr lang="zh-CN" altLang="en-US" dirty="0">
                            <a:latin typeface="+mj-ea"/>
                            <a:ea typeface="+mj-ea"/>
                          </a:endParaRPr>
                        </a:p>
                      </a:txBody>
                      <a:tcPr/>
                    </a:tc>
                    <a:tc>
                      <a:txBody>
                        <a:bodyPr/>
                        <a:lstStyle/>
                        <a:p>
                          <a:r>
                            <a:rPr lang="zh-CN" altLang="en-US" dirty="0">
                              <a:latin typeface="+mj-ea"/>
                              <a:ea typeface="+mj-ea"/>
                            </a:rPr>
                            <a:t>朴素贝叶斯、</a:t>
                          </a:r>
                          <a:r>
                            <a:rPr lang="en-US" altLang="zh-CN" dirty="0">
                              <a:latin typeface="+mj-ea"/>
                              <a:ea typeface="+mj-ea"/>
                            </a:rPr>
                            <a:t>HMM</a:t>
                          </a:r>
                          <a:r>
                            <a:rPr lang="zh-CN" altLang="en-US" dirty="0">
                              <a:latin typeface="+mj-ea"/>
                              <a:ea typeface="+mj-ea"/>
                            </a:rPr>
                            <a:t>、</a:t>
                          </a:r>
                          <a:r>
                            <a:rPr lang="zh-CN" altLang="en-US" sz="1800" b="0" i="0" kern="1200" dirty="0">
                              <a:solidFill>
                                <a:schemeClr val="dk1"/>
                              </a:solidFill>
                              <a:effectLst/>
                              <a:latin typeface="+mj-ea"/>
                              <a:ea typeface="+mj-ea"/>
                              <a:cs typeface="+mn-cs"/>
                            </a:rPr>
                            <a:t>深度信念网络</a:t>
                          </a:r>
                          <a:r>
                            <a:rPr lang="en-US" altLang="zh-CN" sz="1800" b="0" i="0" kern="1200" dirty="0">
                              <a:solidFill>
                                <a:schemeClr val="dk1"/>
                              </a:solidFill>
                              <a:effectLst/>
                              <a:latin typeface="+mj-ea"/>
                              <a:ea typeface="+mj-ea"/>
                              <a:cs typeface="+mn-cs"/>
                            </a:rPr>
                            <a:t>(DBN)</a:t>
                          </a:r>
                          <a:r>
                            <a:rPr lang="en-US" altLang="zh-CN" dirty="0">
                              <a:latin typeface="+mj-ea"/>
                              <a:ea typeface="+mj-ea"/>
                            </a:rPr>
                            <a:t>……</a:t>
                          </a:r>
                          <a:endParaRPr lang="zh-CN" altLang="en-US" dirty="0">
                            <a:latin typeface="+mj-ea"/>
                            <a:ea typeface="+mj-ea"/>
                          </a:endParaRPr>
                        </a:p>
                      </a:txBody>
                      <a:tcPr/>
                    </a:tc>
                    <a:extLst>
                      <a:ext uri="{0D108BD9-81ED-4DB2-BD59-A6C34878D82A}">
                        <a16:rowId xmlns:a16="http://schemas.microsoft.com/office/drawing/2014/main" val="10002"/>
                      </a:ext>
                    </a:extLst>
                  </a:tr>
                </a:tbl>
              </a:graphicData>
            </a:graphic>
          </p:graphicFrame>
        </mc:Choice>
        <mc:Fallback xmlns="">
          <p:graphicFrame>
            <p:nvGraphicFramePr>
              <p:cNvPr id="5" name="表格 4"/>
              <p:cNvGraphicFramePr>
                <a:graphicFrameLocks noGrp="1"/>
              </p:cNvGraphicFramePr>
              <p:nvPr/>
            </p:nvGraphicFramePr>
            <p:xfrm>
              <a:off x="976571" y="3452648"/>
              <a:ext cx="10087970" cy="3111310"/>
            </p:xfrm>
            <a:graphic>
              <a:graphicData uri="http://schemas.openxmlformats.org/drawingml/2006/table">
                <a:tbl>
                  <a:tblPr firstRow="1" bandRow="1">
                    <a:tableStyleId>{21E4AEA4-8DFA-4A89-87EB-49C32662AFE0}</a:tableStyleId>
                  </a:tblPr>
                  <a:tblGrid>
                    <a:gridCol w="5043985"/>
                    <a:gridCol w="5043985"/>
                  </a:tblGrid>
                  <a:tr h="370840">
                    <a:tc>
                      <a:txBody>
                        <a:bodyPr/>
                        <a:lstStyle/>
                        <a:p>
                          <a:r>
                            <a:rPr lang="zh-CN" altLang="en-US" sz="1800" b="1" kern="1200" dirty="0">
                              <a:solidFill>
                                <a:schemeClr val="lt1"/>
                              </a:solidFill>
                              <a:latin typeface="+mj-ea"/>
                              <a:ea typeface="+mj-ea"/>
                              <a:cs typeface="+mn-cs"/>
                            </a:rPr>
                            <a:t>判别模型（</a:t>
                          </a:r>
                          <a:r>
                            <a:rPr lang="en-US" altLang="zh-CN" sz="1800" b="1" kern="1200" dirty="0">
                              <a:solidFill>
                                <a:schemeClr val="lt1"/>
                              </a:solidFill>
                              <a:latin typeface="+mj-ea"/>
                              <a:ea typeface="+mj-ea"/>
                              <a:cs typeface="+mn-cs"/>
                            </a:rPr>
                            <a:t>Discriminative Model)</a:t>
                          </a:r>
                          <a:endParaRPr lang="zh-CN" altLang="en-US" sz="1800" b="1" kern="1200" dirty="0">
                            <a:solidFill>
                              <a:schemeClr val="lt1"/>
                            </a:solidFill>
                            <a:latin typeface="+mj-ea"/>
                            <a:ea typeface="+mj-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lt1"/>
                              </a:solidFill>
                              <a:latin typeface="+mj-ea"/>
                              <a:ea typeface="+mj-ea"/>
                              <a:cs typeface="+mn-cs"/>
                            </a:rPr>
                            <a:t>生成模型（</a:t>
                          </a:r>
                          <a:r>
                            <a:rPr lang="en-US" altLang="zh-CN" sz="1800" b="1" kern="1200" dirty="0">
                              <a:solidFill>
                                <a:schemeClr val="lt1"/>
                              </a:solidFill>
                              <a:latin typeface="+mj-ea"/>
                              <a:ea typeface="+mj-ea"/>
                              <a:cs typeface="+mn-cs"/>
                            </a:rPr>
                            <a:t>Generative Model</a:t>
                          </a:r>
                          <a:r>
                            <a:rPr lang="zh-CN" altLang="en-US" sz="1800" b="1" kern="1200" dirty="0">
                              <a:solidFill>
                                <a:schemeClr val="lt1"/>
                              </a:solidFill>
                              <a:latin typeface="+mj-ea"/>
                              <a:ea typeface="+mj-ea"/>
                              <a:cs typeface="+mn-cs"/>
                            </a:rPr>
                            <a:t>）</a:t>
                          </a:r>
                          <a:endParaRPr lang="zh-CN" altLang="en-US" sz="1800" b="1" kern="1200" dirty="0">
                            <a:solidFill>
                              <a:schemeClr val="lt1"/>
                            </a:solidFill>
                            <a:latin typeface="+mj-ea"/>
                            <a:ea typeface="+mj-ea"/>
                            <a:cs typeface="+mn-cs"/>
                          </a:endParaRPr>
                        </a:p>
                      </a:txBody>
                      <a:tcPr/>
                    </a:tc>
                  </a:tr>
                  <a:tr h="2148840">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r>
                            <a:rPr lang="zh-CN" altLang="en-US" sz="1800" kern="1200" dirty="0">
                              <a:effectLst/>
                              <a:latin typeface="+mj-ea"/>
                              <a:ea typeface="+mj-ea"/>
                            </a:rPr>
                            <a:t>线性回归、逻辑回归、感知机、决策树、支持向量机</a:t>
                          </a:r>
                          <a:r>
                            <a:rPr lang="en-US" altLang="zh-CN" sz="1800" kern="1200" dirty="0">
                              <a:effectLst/>
                              <a:latin typeface="+mj-ea"/>
                              <a:ea typeface="+mj-ea"/>
                            </a:rPr>
                            <a:t>……</a:t>
                          </a:r>
                          <a:endParaRPr lang="zh-CN" altLang="en-US" dirty="0">
                            <a:latin typeface="+mj-ea"/>
                            <a:ea typeface="+mj-ea"/>
                          </a:endParaRPr>
                        </a:p>
                      </a:txBody>
                      <a:tcPr/>
                    </a:tc>
                    <a:tc>
                      <a:txBody>
                        <a:bodyPr/>
                        <a:lstStyle/>
                        <a:p>
                          <a:r>
                            <a:rPr lang="zh-CN" altLang="en-US" dirty="0">
                              <a:latin typeface="+mj-ea"/>
                              <a:ea typeface="+mj-ea"/>
                            </a:rPr>
                            <a:t>朴素贝叶斯、</a:t>
                          </a:r>
                          <a:r>
                            <a:rPr lang="en-US" altLang="zh-CN" dirty="0">
                              <a:latin typeface="+mj-ea"/>
                              <a:ea typeface="+mj-ea"/>
                            </a:rPr>
                            <a:t>HMM</a:t>
                          </a:r>
                          <a:r>
                            <a:rPr lang="zh-CN" altLang="en-US" dirty="0">
                              <a:latin typeface="+mj-ea"/>
                              <a:ea typeface="+mj-ea"/>
                            </a:rPr>
                            <a:t>、</a:t>
                          </a:r>
                          <a:r>
                            <a:rPr lang="zh-CN" altLang="en-US" sz="1800" b="0" i="0" kern="1200" dirty="0">
                              <a:solidFill>
                                <a:schemeClr val="dk1"/>
                              </a:solidFill>
                              <a:effectLst/>
                              <a:latin typeface="+mj-ea"/>
                              <a:ea typeface="+mj-ea"/>
                              <a:cs typeface="+mn-cs"/>
                            </a:rPr>
                            <a:t>深度信念网络</a:t>
                          </a:r>
                          <a:r>
                            <a:rPr lang="en-US" altLang="zh-CN" sz="1800" b="0" i="0" kern="1200" dirty="0">
                              <a:solidFill>
                                <a:schemeClr val="dk1"/>
                              </a:solidFill>
                              <a:effectLst/>
                              <a:latin typeface="+mj-ea"/>
                              <a:ea typeface="+mj-ea"/>
                              <a:cs typeface="+mn-cs"/>
                            </a:rPr>
                            <a:t>(DBN)</a:t>
                          </a:r>
                          <a:r>
                            <a:rPr lang="en-US" altLang="zh-CN" dirty="0">
                              <a:latin typeface="+mj-ea"/>
                              <a:ea typeface="+mj-ea"/>
                            </a:rPr>
                            <a:t>……</a:t>
                          </a:r>
                          <a:endParaRPr lang="zh-CN" altLang="en-US" dirty="0">
                            <a:latin typeface="+mj-ea"/>
                            <a:ea typeface="+mj-ea"/>
                          </a:endParaRPr>
                        </a:p>
                      </a:txBody>
                      <a:tcPr/>
                    </a:tc>
                  </a:tr>
                </a:tbl>
              </a:graphicData>
            </a:graphic>
          </p:graphicFrame>
        </mc:Fallback>
      </mc:AlternateContent>
      <p:sp>
        <p:nvSpPr>
          <p:cNvPr id="6" name="矩形 5"/>
          <p:cNvSpPr/>
          <p:nvPr/>
        </p:nvSpPr>
        <p:spPr>
          <a:xfrm>
            <a:off x="976571" y="1800741"/>
            <a:ext cx="11421684" cy="1569660"/>
          </a:xfrm>
          <a:prstGeom prst="rect">
            <a:avLst/>
          </a:prstGeom>
        </p:spPr>
        <p:txBody>
          <a:bodyPr wrap="square">
            <a:spAutoFit/>
          </a:bodyPr>
          <a:lstStyle/>
          <a:p>
            <a:r>
              <a:rPr lang="zh-CN" altLang="en-US" dirty="0">
                <a:solidFill>
                  <a:srgbClr val="121212"/>
                </a:solidFill>
                <a:latin typeface="-apple-system"/>
              </a:rPr>
              <a:t>监督学习方法又分</a:t>
            </a:r>
            <a:endParaRPr lang="en-US" altLang="zh-CN" dirty="0">
              <a:solidFill>
                <a:srgbClr val="121212"/>
              </a:solidFill>
              <a:latin typeface="-apple-system"/>
            </a:endParaRPr>
          </a:p>
          <a:p>
            <a:r>
              <a:rPr lang="zh-CN" altLang="en-US" b="1" dirty="0">
                <a:solidFill>
                  <a:srgbClr val="121212"/>
                </a:solidFill>
                <a:latin typeface="-apple-system"/>
              </a:rPr>
              <a:t>生成方法</a:t>
            </a:r>
            <a:r>
              <a:rPr lang="zh-CN" altLang="en-US" dirty="0">
                <a:solidFill>
                  <a:srgbClr val="121212"/>
                </a:solidFill>
                <a:latin typeface="-apple-system"/>
              </a:rPr>
              <a:t>（</a:t>
            </a:r>
            <a:r>
              <a:rPr lang="en-US" altLang="zh-CN" dirty="0">
                <a:solidFill>
                  <a:srgbClr val="121212"/>
                </a:solidFill>
                <a:latin typeface="-apple-system"/>
              </a:rPr>
              <a:t>Generative approach</a:t>
            </a:r>
            <a:r>
              <a:rPr lang="zh-CN" altLang="en-US" dirty="0">
                <a:solidFill>
                  <a:srgbClr val="121212"/>
                </a:solidFill>
                <a:latin typeface="-apple-system"/>
              </a:rPr>
              <a:t>）和</a:t>
            </a:r>
            <a:r>
              <a:rPr lang="zh-CN" altLang="en-US" b="1" dirty="0">
                <a:solidFill>
                  <a:srgbClr val="121212"/>
                </a:solidFill>
                <a:latin typeface="-apple-system"/>
              </a:rPr>
              <a:t>判别方法</a:t>
            </a:r>
            <a:r>
              <a:rPr lang="zh-CN" altLang="en-US" dirty="0">
                <a:solidFill>
                  <a:srgbClr val="121212"/>
                </a:solidFill>
                <a:latin typeface="-apple-system"/>
              </a:rPr>
              <a:t>（</a:t>
            </a:r>
            <a:r>
              <a:rPr lang="en-US" altLang="zh-CN" dirty="0">
                <a:solidFill>
                  <a:srgbClr val="121212"/>
                </a:solidFill>
                <a:latin typeface="-apple-system"/>
              </a:rPr>
              <a:t>Discriminative approach</a:t>
            </a:r>
            <a:r>
              <a:rPr lang="zh-CN" altLang="en-US" dirty="0">
                <a:solidFill>
                  <a:srgbClr val="121212"/>
                </a:solidFill>
                <a:latin typeface="-apple-system"/>
              </a:rPr>
              <a:t>）</a:t>
            </a:r>
            <a:endParaRPr lang="en-US" altLang="zh-CN" dirty="0">
              <a:solidFill>
                <a:srgbClr val="121212"/>
              </a:solidFill>
              <a:latin typeface="-apple-system"/>
            </a:endParaRPr>
          </a:p>
          <a:p>
            <a:r>
              <a:rPr lang="zh-CN" altLang="en-US" dirty="0">
                <a:solidFill>
                  <a:srgbClr val="121212"/>
                </a:solidFill>
                <a:latin typeface="-apple-system"/>
              </a:rPr>
              <a:t>所学到的模型分别称为</a:t>
            </a:r>
            <a:endParaRPr lang="en-US" altLang="zh-CN" dirty="0">
              <a:solidFill>
                <a:srgbClr val="121212"/>
              </a:solidFill>
              <a:latin typeface="-apple-system"/>
            </a:endParaRPr>
          </a:p>
          <a:p>
            <a:r>
              <a:rPr lang="zh-CN" altLang="en-US" b="1" dirty="0">
                <a:solidFill>
                  <a:srgbClr val="121212"/>
                </a:solidFill>
                <a:latin typeface="-apple-system"/>
              </a:rPr>
              <a:t>生成模型</a:t>
            </a:r>
            <a:r>
              <a:rPr lang="zh-CN" altLang="en-US" dirty="0">
                <a:solidFill>
                  <a:srgbClr val="121212"/>
                </a:solidFill>
                <a:latin typeface="-apple-system"/>
              </a:rPr>
              <a:t>（</a:t>
            </a:r>
            <a:r>
              <a:rPr lang="en-US" altLang="zh-CN" dirty="0">
                <a:solidFill>
                  <a:srgbClr val="121212"/>
                </a:solidFill>
                <a:latin typeface="-apple-system"/>
              </a:rPr>
              <a:t>Generative Model</a:t>
            </a:r>
            <a:r>
              <a:rPr lang="zh-CN" altLang="en-US" dirty="0">
                <a:solidFill>
                  <a:srgbClr val="121212"/>
                </a:solidFill>
                <a:latin typeface="-apple-system"/>
              </a:rPr>
              <a:t>）和</a:t>
            </a:r>
            <a:r>
              <a:rPr lang="zh-CN" altLang="en-US" b="1" dirty="0">
                <a:solidFill>
                  <a:srgbClr val="121212"/>
                </a:solidFill>
                <a:latin typeface="-apple-system"/>
              </a:rPr>
              <a:t>判别模型</a:t>
            </a:r>
            <a:r>
              <a:rPr lang="zh-CN" altLang="en-US" dirty="0">
                <a:solidFill>
                  <a:srgbClr val="121212"/>
                </a:solidFill>
                <a:latin typeface="-apple-system"/>
              </a:rPr>
              <a:t>（</a:t>
            </a:r>
            <a:r>
              <a:rPr lang="en-US" altLang="zh-CN" dirty="0">
                <a:solidFill>
                  <a:srgbClr val="121212"/>
                </a:solidFill>
                <a:latin typeface="-apple-system"/>
              </a:rPr>
              <a:t>Discriminative Model)</a:t>
            </a:r>
            <a:r>
              <a:rPr lang="zh-CN" altLang="en-US" dirty="0">
                <a:solidFill>
                  <a:srgbClr val="121212"/>
                </a:solidFill>
                <a:latin typeface="-apple-system"/>
              </a:rPr>
              <a:t>。</a:t>
            </a:r>
            <a:endParaRPr lang="zh-CN" altLang="en-US" dirty="0"/>
          </a:p>
        </p:txBody>
      </p:sp>
      <p:sp>
        <p:nvSpPr>
          <p:cNvPr id="7"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kern="0">
                <a:solidFill>
                  <a:schemeClr val="tx1"/>
                </a:solidFill>
              </a:rPr>
              <a:t>2.</a:t>
            </a:r>
            <a:r>
              <a:rPr lang="zh-CN" altLang="en-US" kern="0">
                <a:solidFill>
                  <a:schemeClr val="tx1"/>
                </a:solidFill>
              </a:rPr>
              <a:t>朴素贝叶斯原理</a:t>
            </a:r>
            <a:endParaRPr lang="zh-CN" altLang="en-US" kern="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朴素贝叶斯原理</a:t>
            </a:r>
            <a:endParaRPr lang="zh-CN" altLang="en-US" b="0" dirty="0">
              <a:solidFill>
                <a:schemeClr val="tx1"/>
              </a:solidFill>
            </a:endParaRPr>
          </a:p>
        </p:txBody>
      </p:sp>
      <mc:AlternateContent xmlns:mc="http://schemas.openxmlformats.org/markup-compatibility/2006" xmlns:a14="http://schemas.microsoft.com/office/drawing/2010/main">
        <mc:Choice Requires="a14">
          <p:sp>
            <p:nvSpPr>
              <p:cNvPr id="3" name="矩形 2"/>
              <p:cNvSpPr/>
              <p:nvPr/>
            </p:nvSpPr>
            <p:spPr>
              <a:xfrm>
                <a:off x="668338" y="1280511"/>
                <a:ext cx="9720146" cy="3443379"/>
              </a:xfrm>
              <a:prstGeom prst="rect">
                <a:avLst/>
              </a:prstGeom>
            </p:spPr>
            <p:txBody>
              <a:bodyPr wrap="square">
                <a:spAutoFit/>
              </a:bodyPr>
              <a:lstStyle/>
              <a:p>
                <a:pPr>
                  <a:lnSpc>
                    <a:spcPct val="150000"/>
                  </a:lnSpc>
                  <a:spcAft>
                    <a:spcPts val="0"/>
                  </a:spcAft>
                </a:pPr>
                <a:r>
                  <a:rPr lang="en-US" altLang="zh-CN" sz="2800" b="1" dirty="0">
                    <a:latin typeface="+mj-ea"/>
                  </a:rPr>
                  <a:t>1</a:t>
                </a:r>
                <a:r>
                  <a:rPr lang="zh-CN" altLang="zh-CN" sz="2800" b="1" dirty="0">
                    <a:latin typeface="+mj-ea"/>
                  </a:rPr>
                  <a:t>．朴素贝叶斯法是典型的生成学习方法。</a:t>
                </a:r>
                <a:endParaRPr lang="en-US" altLang="zh-CN" sz="2800" b="1" dirty="0">
                  <a:latin typeface="+mj-ea"/>
                </a:endParaRPr>
              </a:p>
              <a:p>
                <a:pPr>
                  <a:lnSpc>
                    <a:spcPct val="150000"/>
                  </a:lnSpc>
                  <a:spcAft>
                    <a:spcPts val="0"/>
                  </a:spcAft>
                </a:pPr>
                <a:r>
                  <a:rPr lang="zh-CN" altLang="zh-CN" dirty="0">
                    <a:latin typeface="+mj-ea"/>
                  </a:rPr>
                  <a:t>生成方法由训练数据学习联合概率分布 </a:t>
                </a:r>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𝑋</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oMath>
                </a14:m>
                <a:r>
                  <a:rPr lang="zh-CN" altLang="zh-CN" dirty="0">
                    <a:latin typeface="+mj-ea"/>
                  </a:rPr>
                  <a:t>，然后求得后验概率分布</a:t>
                </a:r>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r>
                      <a:rPr lang="en-US" altLang="zh-CN" smtClean="0">
                        <a:latin typeface="Cambria Math" panose="02040503050406030204" pitchFamily="18" charset="0"/>
                      </a:rPr>
                      <m:t>𝑋</m:t>
                    </m:r>
                    <m:r>
                      <a:rPr lang="en-US" altLang="zh-CN" smtClean="0">
                        <a:latin typeface="Cambria Math" panose="02040503050406030204" pitchFamily="18" charset="0"/>
                      </a:rPr>
                      <m:t>)</m:t>
                    </m:r>
                  </m:oMath>
                </a14:m>
                <a:r>
                  <a:rPr lang="zh-CN" altLang="zh-CN" dirty="0">
                    <a:latin typeface="+mj-ea"/>
                  </a:rPr>
                  <a:t>。具体来说，利用训练数据学习</a:t>
                </a:r>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𝑋</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oMath>
                </a14:m>
                <a:r>
                  <a:rPr lang="zh-CN" altLang="zh-CN" dirty="0">
                    <a:latin typeface="+mj-ea"/>
                  </a:rPr>
                  <a:t>和</a:t>
                </a:r>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oMath>
                </a14:m>
                <a:r>
                  <a:rPr lang="zh-CN" altLang="zh-CN" dirty="0">
                    <a:latin typeface="+mj-ea"/>
                  </a:rPr>
                  <a:t>的估计，得到联合概率分布：</a:t>
                </a: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𝑋</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r>
                        <a:rPr lang="zh-CN" altLang="zh-CN">
                          <a:latin typeface="Cambria Math" panose="02040503050406030204" pitchFamily="18" charset="0"/>
                        </a:rPr>
                        <m:t>＝</m:t>
                      </m:r>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smtClean="0">
                          <a:latin typeface="Cambria Math" panose="02040503050406030204" pitchFamily="18" charset="0"/>
                        </a:rPr>
                        <m:t>𝑋</m:t>
                      </m:r>
                      <m:r>
                        <a:rPr lang="en-US" altLang="zh-CN" smtClean="0">
                          <a:latin typeface="Cambria Math" panose="02040503050406030204" pitchFamily="18" charset="0"/>
                        </a:rPr>
                        <m:t>|</m:t>
                      </m:r>
                      <m:r>
                        <a:rPr lang="en-US" altLang="zh-CN" smtClean="0">
                          <a:latin typeface="Cambria Math" panose="02040503050406030204" pitchFamily="18" charset="0"/>
                        </a:rPr>
                        <m:t>𝑌</m:t>
                      </m:r>
                      <m:r>
                        <a:rPr lang="en-US" altLang="zh-CN" smtClean="0">
                          <a:latin typeface="Cambria Math" panose="02040503050406030204" pitchFamily="18" charset="0"/>
                        </a:rPr>
                        <m:t>)</m:t>
                      </m:r>
                    </m:oMath>
                  </m:oMathPara>
                </a14:m>
                <a:endParaRPr lang="zh-CN" altLang="zh-CN" dirty="0">
                  <a:latin typeface="+mj-ea"/>
                </a:endParaRPr>
              </a:p>
              <a:p>
                <a:pPr>
                  <a:lnSpc>
                    <a:spcPct val="150000"/>
                  </a:lnSpc>
                  <a:spcAft>
                    <a:spcPts val="0"/>
                  </a:spcAft>
                </a:pPr>
                <a:r>
                  <a:rPr lang="zh-CN" altLang="zh-CN" dirty="0">
                    <a:latin typeface="+mj-ea"/>
                  </a:rPr>
                  <a:t>概率估计方法可以是极大似然估计或贝叶斯估计。</a:t>
                </a:r>
              </a:p>
            </p:txBody>
          </p:sp>
        </mc:Choice>
        <mc:Fallback xmlns="">
          <p:sp>
            <p:nvSpPr>
              <p:cNvPr id="3" name="矩形 2"/>
              <p:cNvSpPr>
                <a:spLocks noRot="1" noChangeAspect="1" noMove="1" noResize="1" noEditPoints="1" noAdjustHandles="1" noChangeArrowheads="1" noChangeShapeType="1" noTextEdit="1"/>
              </p:cNvSpPr>
              <p:nvPr/>
            </p:nvSpPr>
            <p:spPr>
              <a:xfrm>
                <a:off x="668338" y="1280511"/>
                <a:ext cx="9720146" cy="3443379"/>
              </a:xfrm>
              <a:prstGeom prst="rect">
                <a:avLst/>
              </a:prstGeom>
              <a:blipFill rotWithShape="1">
                <a:blip r:embed="rId3"/>
                <a:stretch>
                  <a:fillRect l="-3" t="-10" r="5" b="4"/>
                </a:stretch>
              </a:blipFill>
            </p:spPr>
            <p:txBody>
              <a:bodyPr/>
              <a:lstStyle/>
              <a:p>
                <a:r>
                  <a:rPr lang="zh-CN" altLang="en-US">
                    <a:noFill/>
                  </a:rPr>
                  <a:t> </a:t>
                </a:r>
              </a:p>
            </p:txBody>
          </p:sp>
        </mc:Fallback>
      </mc:AlternateContent>
    </p:spTree>
  </p:cSld>
  <p:clrMapOvr>
    <a:masterClrMapping/>
  </p:clrMapOvr>
  <p:transition advTm="8005"/>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2286</Words>
  <Application>Microsoft Office PowerPoint</Application>
  <PresentationFormat>宽屏</PresentationFormat>
  <Paragraphs>234</Paragraphs>
  <Slides>30</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-apple-system</vt:lpstr>
      <vt:lpstr>Euclid</vt:lpstr>
      <vt:lpstr>宋体</vt:lpstr>
      <vt:lpstr>微软雅黑</vt:lpstr>
      <vt:lpstr>Arial</vt:lpstr>
      <vt:lpstr>Calibri</vt:lpstr>
      <vt:lpstr>Cambria Math</vt:lpstr>
      <vt:lpstr>Impact</vt:lpstr>
      <vt:lpstr>Times New Roman</vt:lpstr>
      <vt:lpstr>默认设计模板</vt:lpstr>
      <vt:lpstr>第5章 朴素贝叶斯分类器  秦雪敏</vt:lpstr>
      <vt:lpstr>本章目录</vt:lpstr>
      <vt:lpstr>1.贝叶斯方法</vt:lpstr>
      <vt:lpstr>1.贝叶斯方法-背景知识</vt:lpstr>
      <vt:lpstr>1.贝叶斯方法-背景知识</vt:lpstr>
      <vt:lpstr>1. 贝叶斯方法</vt:lpstr>
      <vt:lpstr>2.朴素贝叶斯原理</vt:lpstr>
      <vt:lpstr>判别模型和生成模型</vt:lpstr>
      <vt:lpstr>2.朴素贝叶斯原理</vt:lpstr>
      <vt:lpstr>2.朴素贝叶斯原理</vt:lpstr>
      <vt:lpstr>2.朴素贝叶斯原理</vt:lpstr>
      <vt:lpstr>2.朴素贝叶斯原理</vt:lpstr>
      <vt:lpstr>2.朴素贝叶斯原理</vt:lpstr>
      <vt:lpstr>2.朴素贝叶斯原理</vt:lpstr>
      <vt:lpstr>2.朴素贝叶斯原理</vt:lpstr>
      <vt:lpstr>2.朴素贝叶斯原理</vt:lpstr>
      <vt:lpstr>2.朴素贝叶斯原理</vt:lpstr>
      <vt:lpstr>3.朴素贝叶斯案例</vt:lpstr>
      <vt:lpstr>3.朴素贝叶斯案例</vt:lpstr>
      <vt:lpstr>3.朴素贝叶斯案例</vt:lpstr>
      <vt:lpstr>3.朴素贝叶斯案例</vt:lpstr>
      <vt:lpstr>3.朴素贝叶斯案例</vt:lpstr>
      <vt:lpstr>3.朴素贝叶斯案例</vt:lpstr>
      <vt:lpstr>3.朴素贝叶斯案例</vt:lpstr>
      <vt:lpstr>3.朴素贝叶斯案例</vt:lpstr>
      <vt:lpstr>4.朴素贝叶斯代码实现</vt:lpstr>
      <vt:lpstr>4.朴素贝叶斯代码实现</vt:lpstr>
      <vt:lpstr>4.朴素贝叶斯代码实现</vt:lpstr>
      <vt:lpstr>4.朴素贝叶斯代码实现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秦雪敏</cp:lastModifiedBy>
  <cp:revision>3209</cp:revision>
  <cp:lastPrinted>2018-06-09T17:02:00Z</cp:lastPrinted>
  <dcterms:created xsi:type="dcterms:W3CDTF">2016-05-18T20:32:00Z</dcterms:created>
  <dcterms:modified xsi:type="dcterms:W3CDTF">2025-04-15T06:58:06Z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40F29FEDD5C548FD96D20B5BE3BEC889_12</vt:lpwstr>
  </property>
</Properties>
</file>